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4630400" cy="8229600"/>
  <p:notesSz cx="8229600" cy="14630400"/>
  <p:embeddedFontLst>
    <p:embeddedFont>
      <p:font typeface="Bitter Medium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Open Sans" panose="020B0604020202020204" charset="0"/>
      <p:regular r:id="rId17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991D01CF-C191-4938-86D2-3AC84F9A9770}"/>
    <pc:docChg chg="custSel modSld">
      <pc:chgData name="Aleksandar Pavlović" userId="46d4a08d-0152-40b9-8701-b836533c8a71" providerId="ADAL" clId="{991D01CF-C191-4938-86D2-3AC84F9A9770}" dt="2026-01-10T19:50:54.062" v="192" actId="20577"/>
      <pc:docMkLst>
        <pc:docMk/>
      </pc:docMkLst>
      <pc:sldChg chg="modSp">
        <pc:chgData name="Aleksandar Pavlović" userId="46d4a08d-0152-40b9-8701-b836533c8a71" providerId="ADAL" clId="{991D01CF-C191-4938-86D2-3AC84F9A9770}" dt="2026-01-10T06:30:01.729" v="45" actId="20577"/>
        <pc:sldMkLst>
          <pc:docMk/>
          <pc:sldMk cId="0" sldId="256"/>
        </pc:sldMkLst>
        <pc:spChg chg="mod">
          <ac:chgData name="Aleksandar Pavlović" userId="46d4a08d-0152-40b9-8701-b836533c8a71" providerId="ADAL" clId="{991D01CF-C191-4938-86D2-3AC84F9A9770}" dt="2026-01-10T06:28:27.111" v="3"/>
          <ac:spMkLst>
            <pc:docMk/>
            <pc:sldMk cId="0" sldId="25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06:28:08.192" v="2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06:30:01.729" v="45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">
        <pc:chgData name="Aleksandar Pavlović" userId="46d4a08d-0152-40b9-8701-b836533c8a71" providerId="ADAL" clId="{991D01CF-C191-4938-86D2-3AC84F9A9770}" dt="2026-01-10T19:41:41.324" v="62" actId="20577"/>
        <pc:sldMkLst>
          <pc:docMk/>
          <pc:sldMk cId="0" sldId="257"/>
        </pc:sldMkLst>
        <pc:spChg chg="mod">
          <ac:chgData name="Aleksandar Pavlović" userId="46d4a08d-0152-40b9-8701-b836533c8a71" providerId="ADAL" clId="{991D01CF-C191-4938-86D2-3AC84F9A9770}" dt="2026-01-10T19:40:40.337" v="46"/>
          <ac:spMkLst>
            <pc:docMk/>
            <pc:sldMk cId="0" sldId="257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0:49.782" v="47"/>
          <ac:spMkLst>
            <pc:docMk/>
            <pc:sldMk cId="0" sldId="257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1:12.169" v="50"/>
          <ac:spMkLst>
            <pc:docMk/>
            <pc:sldMk cId="0" sldId="257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0:57.453" v="48"/>
          <ac:spMkLst>
            <pc:docMk/>
            <pc:sldMk cId="0" sldId="257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1:19.363" v="51"/>
          <ac:spMkLst>
            <pc:docMk/>
            <pc:sldMk cId="0" sldId="257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1:04.692" v="49"/>
          <ac:spMkLst>
            <pc:docMk/>
            <pc:sldMk cId="0" sldId="257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1:26.540" v="52"/>
          <ac:spMkLst>
            <pc:docMk/>
            <pc:sldMk cId="0" sldId="257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1:41.324" v="62" actId="20577"/>
          <ac:spMkLst>
            <pc:docMk/>
            <pc:sldMk cId="0" sldId="257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991D01CF-C191-4938-86D2-3AC84F9A9770}" dt="2026-01-10T19:43:23.813" v="77"/>
        <pc:sldMkLst>
          <pc:docMk/>
          <pc:sldMk cId="0" sldId="258"/>
        </pc:sldMkLst>
        <pc:spChg chg="mod">
          <ac:chgData name="Aleksandar Pavlović" userId="46d4a08d-0152-40b9-8701-b836533c8a71" providerId="ADAL" clId="{991D01CF-C191-4938-86D2-3AC84F9A9770}" dt="2026-01-10T19:42:25.940" v="71" actId="255"/>
          <ac:spMkLst>
            <pc:docMk/>
            <pc:sldMk cId="0" sldId="258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2:39.112" v="72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2:49.246" v="73"/>
          <ac:spMkLst>
            <pc:docMk/>
            <pc:sldMk cId="0" sldId="258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2:58.101" v="74"/>
          <ac:spMkLst>
            <pc:docMk/>
            <pc:sldMk cId="0" sldId="258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3:05.620" v="75"/>
          <ac:spMkLst>
            <pc:docMk/>
            <pc:sldMk cId="0" sldId="258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3:14.132" v="76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3:23.813" v="77"/>
          <ac:spMkLst>
            <pc:docMk/>
            <pc:sldMk cId="0" sldId="258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991D01CF-C191-4938-86D2-3AC84F9A9770}" dt="2026-01-10T19:44:38.943" v="99" actId="1076"/>
        <pc:sldMkLst>
          <pc:docMk/>
          <pc:sldMk cId="0" sldId="259"/>
        </pc:sldMkLst>
        <pc:spChg chg="mod">
          <ac:chgData name="Aleksandar Pavlović" userId="46d4a08d-0152-40b9-8701-b836533c8a71" providerId="ADAL" clId="{991D01CF-C191-4938-86D2-3AC84F9A9770}" dt="2026-01-10T19:43:46.144" v="90" actId="20577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3:53.964" v="91"/>
          <ac:spMkLst>
            <pc:docMk/>
            <pc:sldMk cId="0" sldId="259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4:07.437" v="94" actId="20577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4:17.633" v="95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4:25.991" v="96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4:34.760" v="97"/>
          <ac:spMkLst>
            <pc:docMk/>
            <pc:sldMk cId="0" sldId="259"/>
            <ac:spMk id="7" creationId="{00000000-0000-0000-0000-000000000000}"/>
          </ac:spMkLst>
        </pc:spChg>
        <pc:picChg chg="mod">
          <ac:chgData name="Aleksandar Pavlović" userId="46d4a08d-0152-40b9-8701-b836533c8a71" providerId="ADAL" clId="{991D01CF-C191-4938-86D2-3AC84F9A9770}" dt="2026-01-10T19:44:38.943" v="99" actId="1076"/>
          <ac:picMkLst>
            <pc:docMk/>
            <pc:sldMk cId="0" sldId="259"/>
            <ac:picMk id="8" creationId="{00000000-0000-0000-0000-000000000000}"/>
          </ac:picMkLst>
        </pc:picChg>
      </pc:sldChg>
      <pc:sldChg chg="modSp">
        <pc:chgData name="Aleksandar Pavlović" userId="46d4a08d-0152-40b9-8701-b836533c8a71" providerId="ADAL" clId="{991D01CF-C191-4938-86D2-3AC84F9A9770}" dt="2026-01-10T19:45:52.148" v="107" actId="113"/>
        <pc:sldMkLst>
          <pc:docMk/>
          <pc:sldMk cId="0" sldId="260"/>
        </pc:sldMkLst>
        <pc:spChg chg="mod">
          <ac:chgData name="Aleksandar Pavlović" userId="46d4a08d-0152-40b9-8701-b836533c8a71" providerId="ADAL" clId="{991D01CF-C191-4938-86D2-3AC84F9A9770}" dt="2026-01-10T19:44:51.185" v="100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4:59.934" v="101"/>
          <ac:spMkLst>
            <pc:docMk/>
            <pc:sldMk cId="0" sldId="260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5:11.705" v="102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5:19.624" v="103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5:27.763" v="104"/>
          <ac:spMkLst>
            <pc:docMk/>
            <pc:sldMk cId="0" sldId="260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5:36.761" v="105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5:52.148" v="107" actId="113"/>
          <ac:spMkLst>
            <pc:docMk/>
            <pc:sldMk cId="0" sldId="260"/>
            <ac:spMk id="10" creationId="{00000000-0000-0000-0000-000000000000}"/>
          </ac:spMkLst>
        </pc:spChg>
      </pc:sldChg>
      <pc:sldChg chg="modSp">
        <pc:chgData name="Aleksandar Pavlović" userId="46d4a08d-0152-40b9-8701-b836533c8a71" providerId="ADAL" clId="{991D01CF-C191-4938-86D2-3AC84F9A9770}" dt="2026-01-10T19:46:54.075" v="114"/>
        <pc:sldMkLst>
          <pc:docMk/>
          <pc:sldMk cId="0" sldId="261"/>
        </pc:sldMkLst>
        <pc:spChg chg="mod">
          <ac:chgData name="Aleksandar Pavlović" userId="46d4a08d-0152-40b9-8701-b836533c8a71" providerId="ADAL" clId="{991D01CF-C191-4938-86D2-3AC84F9A9770}" dt="2026-01-10T19:46:02.470" v="108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6:13.760" v="109"/>
          <ac:spMkLst>
            <pc:docMk/>
            <pc:sldMk cId="0" sldId="261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6:21.441" v="110"/>
          <ac:spMkLst>
            <pc:docMk/>
            <pc:sldMk cId="0" sldId="261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6:29.220" v="111"/>
          <ac:spMkLst>
            <pc:docMk/>
            <pc:sldMk cId="0" sldId="261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6:37.233" v="112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6:45.911" v="113"/>
          <ac:spMkLst>
            <pc:docMk/>
            <pc:sldMk cId="0" sldId="261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6:54.075" v="114"/>
          <ac:spMkLst>
            <pc:docMk/>
            <pc:sldMk cId="0" sldId="261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991D01CF-C191-4938-86D2-3AC84F9A9770}" dt="2026-01-10T19:48:27.545" v="146"/>
        <pc:sldMkLst>
          <pc:docMk/>
          <pc:sldMk cId="0" sldId="262"/>
        </pc:sldMkLst>
        <pc:spChg chg="mod">
          <ac:chgData name="Aleksandar Pavlović" userId="46d4a08d-0152-40b9-8701-b836533c8a71" providerId="ADAL" clId="{991D01CF-C191-4938-86D2-3AC84F9A9770}" dt="2026-01-10T19:47:19.526" v="123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7:32.163" v="124"/>
          <ac:spMkLst>
            <pc:docMk/>
            <pc:sldMk cId="0" sldId="262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7:46.596" v="129" actId="20577"/>
          <ac:spMkLst>
            <pc:docMk/>
            <pc:sldMk cId="0" sldId="262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8:03.930" v="142"/>
          <ac:spMkLst>
            <pc:docMk/>
            <pc:sldMk cId="0" sldId="262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7:55.008" v="141" actId="20577"/>
          <ac:spMkLst>
            <pc:docMk/>
            <pc:sldMk cId="0" sldId="262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8:13.674" v="143"/>
          <ac:spMkLst>
            <pc:docMk/>
            <pc:sldMk cId="0" sldId="262"/>
            <ac:spMk id="1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8:17.109" v="145" actId="20577"/>
          <ac:spMkLst>
            <pc:docMk/>
            <pc:sldMk cId="0" sldId="262"/>
            <ac:spMk id="18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8:27.545" v="146"/>
          <ac:spMkLst>
            <pc:docMk/>
            <pc:sldMk cId="0" sldId="262"/>
            <ac:spMk id="19" creationId="{00000000-0000-0000-0000-000000000000}"/>
          </ac:spMkLst>
        </pc:spChg>
      </pc:sldChg>
      <pc:sldChg chg="modSp">
        <pc:chgData name="Aleksandar Pavlović" userId="46d4a08d-0152-40b9-8701-b836533c8a71" providerId="ADAL" clId="{991D01CF-C191-4938-86D2-3AC84F9A9770}" dt="2026-01-10T19:50:54.062" v="192" actId="20577"/>
        <pc:sldMkLst>
          <pc:docMk/>
          <pc:sldMk cId="0" sldId="263"/>
        </pc:sldMkLst>
        <pc:spChg chg="mod">
          <ac:chgData name="Aleksandar Pavlović" userId="46d4a08d-0152-40b9-8701-b836533c8a71" providerId="ADAL" clId="{991D01CF-C191-4938-86D2-3AC84F9A9770}" dt="2026-01-10T19:48:38.242" v="147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8:49.748" v="148"/>
          <ac:spMkLst>
            <pc:docMk/>
            <pc:sldMk cId="0" sldId="263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9:07.194" v="150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8:58.947" v="149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9:15.556" v="151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9:23.436" v="152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9:32.071" v="153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49:39.568" v="154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991D01CF-C191-4938-86D2-3AC84F9A9770}" dt="2026-01-10T19:50:54.062" v="192" actId="20577"/>
          <ac:spMkLst>
            <pc:docMk/>
            <pc:sldMk cId="0" sldId="263"/>
            <ac:spMk id="10" creationId="{00000000-0000-0000-0000-000000000000}"/>
          </ac:spMkLst>
        </pc:spChg>
      </pc:sldChg>
      <pc:sldChg chg="delSp modSp">
        <pc:chgData name="Aleksandar Pavlović" userId="46d4a08d-0152-40b9-8701-b836533c8a71" providerId="ADAL" clId="{991D01CF-C191-4938-86D2-3AC84F9A9770}" dt="2026-01-10T19:41:55.155" v="68" actId="478"/>
        <pc:sldMkLst>
          <pc:docMk/>
          <pc:sldMk cId="0" sldId="264"/>
        </pc:sldMkLst>
        <pc:spChg chg="mod">
          <ac:chgData name="Aleksandar Pavlović" userId="46d4a08d-0152-40b9-8701-b836533c8a71" providerId="ADAL" clId="{991D01CF-C191-4938-86D2-3AC84F9A9770}" dt="2026-01-10T19:41:51.630" v="67" actId="20577"/>
          <ac:spMkLst>
            <pc:docMk/>
            <pc:sldMk cId="0" sldId="264"/>
            <ac:spMk id="2" creationId="{00000000-0000-0000-0000-000000000000}"/>
          </ac:spMkLst>
        </pc:spChg>
        <pc:spChg chg="del">
          <ac:chgData name="Aleksandar Pavlović" userId="46d4a08d-0152-40b9-8701-b836533c8a71" providerId="ADAL" clId="{991D01CF-C191-4938-86D2-3AC84F9A9770}" dt="2026-01-10T19:41:55.155" v="68" actId="478"/>
          <ac:spMkLst>
            <pc:docMk/>
            <pc:sldMk cId="0" sldId="264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7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8F0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326481"/>
            <a:ext cx="1461730" cy="146173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3145869" y="2298144"/>
            <a:ext cx="5211842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750"/>
              </a:lnSpc>
            </a:pPr>
            <a:r>
              <a:rPr lang="pl-PL" sz="22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MEDIAktivni Mladi: Informisanje na Balkanu</a:t>
            </a:r>
          </a:p>
        </p:txBody>
      </p:sp>
      <p:sp>
        <p:nvSpPr>
          <p:cNvPr id="5" name="Text 1"/>
          <p:cNvSpPr/>
          <p:nvPr/>
        </p:nvSpPr>
        <p:spPr>
          <a:xfrm>
            <a:off x="438788" y="4383524"/>
            <a:ext cx="752951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Globalni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pogled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na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informisanje</a:t>
            </a:r>
            <a:endParaRPr lang="en-US" sz="4450" dirty="0"/>
          </a:p>
        </p:txBody>
      </p:sp>
      <p:sp>
        <p:nvSpPr>
          <p:cNvPr id="6" name="Text 2"/>
          <p:cNvSpPr/>
          <p:nvPr/>
        </p:nvSpPr>
        <p:spPr>
          <a:xfrm>
            <a:off x="793790" y="543246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Medijsko i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zveštavanje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 zavisnosti od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ekonomsk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og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96202"/>
            <a:ext cx="105842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pl-PL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Razumevanje razlika u globalnim vestima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51084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Politički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okviri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51084" y="3906322"/>
            <a:ext cx="368177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Regulativna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nivo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dramatično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variraju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između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zemalja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način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5216962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74256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konteksti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74256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norme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ton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regionima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640133" y="3158609"/>
            <a:ext cx="4196358" cy="2456617"/>
          </a:xfrm>
          <a:prstGeom prst="roundRect">
            <a:avLst>
              <a:gd name="adj" fmla="val 3878"/>
            </a:avLst>
          </a:prstGeom>
          <a:solidFill>
            <a:srgbClr val="FFF8F0"/>
          </a:solidFill>
          <a:ln w="30480">
            <a:solidFill>
              <a:srgbClr val="E2C8B5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97427" y="34159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Ekonomski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faktori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97427" y="3906322"/>
            <a:ext cx="36817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finansiranja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uredničke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odluke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pokrivenosti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93790" y="5870377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Naš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cilj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je da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opremimo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polaznike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alatima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evaluaciju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30660" y="1085612"/>
            <a:ext cx="7313414" cy="664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200"/>
              </a:lnSpc>
            </a:pPr>
            <a:r>
              <a:rPr lang="en-US" sz="34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Novinski</a:t>
            </a:r>
            <a:r>
              <a:rPr lang="en-US" sz="3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4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mediji</a:t>
            </a:r>
            <a:r>
              <a:rPr lang="en-US" sz="3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u </a:t>
            </a:r>
            <a:r>
              <a:rPr lang="en-US" sz="34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različitim</a:t>
            </a:r>
            <a:r>
              <a:rPr lang="en-US" sz="34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4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zemljama</a:t>
            </a:r>
            <a:endParaRPr lang="en-US" sz="3400" dirty="0"/>
          </a:p>
        </p:txBody>
      </p:sp>
      <p:sp>
        <p:nvSpPr>
          <p:cNvPr id="4" name="Shape 1"/>
          <p:cNvSpPr/>
          <p:nvPr/>
        </p:nvSpPr>
        <p:spPr>
          <a:xfrm>
            <a:off x="6230660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D2600F"/>
          </a:solidFill>
          <a:ln w="7620">
            <a:solidFill>
              <a:srgbClr val="EB7928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50925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Sjedinjene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Američke</a:t>
            </a:r>
            <a:r>
              <a:rPr lang="en-US" sz="2050" dirty="0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FFFFF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Države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450925" y="2749153"/>
            <a:ext cx="3280886" cy="2381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Visoko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konkurentno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jakom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tradicijom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istraživačkog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novinarstva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polarizovano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između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partijskih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Fox News </a:t>
            </a:r>
            <a:r>
              <a:rPr lang="en-US" sz="1650" dirty="0" err="1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FFFFFF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MSNBC.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10164723" y="2069068"/>
            <a:ext cx="3721418" cy="3281482"/>
          </a:xfrm>
          <a:prstGeom prst="roundRect">
            <a:avLst>
              <a:gd name="adj" fmla="val 2722"/>
            </a:avLst>
          </a:prstGeom>
          <a:solidFill>
            <a:srgbClr val="C3CDC1"/>
          </a:solidFill>
          <a:ln w="7620">
            <a:solidFill>
              <a:srgbClr val="A9B3A7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384988" y="2289334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Ujedinjeno</a:t>
            </a: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050" dirty="0" err="1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Kraljevstvo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0384988" y="2749153"/>
            <a:ext cx="3280886" cy="1700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Mešavina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javnog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servisa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(BBC)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poznatog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neutralnom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komercijalnih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uključujući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senzacionalističke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tabloide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The Sun.</a:t>
            </a:r>
            <a:endParaRPr lang="en-US" sz="1650" dirty="0"/>
          </a:p>
        </p:txBody>
      </p:sp>
      <p:sp>
        <p:nvSpPr>
          <p:cNvPr id="10" name="Shape 7"/>
          <p:cNvSpPr/>
          <p:nvPr/>
        </p:nvSpPr>
        <p:spPr>
          <a:xfrm>
            <a:off x="6230660" y="5563195"/>
            <a:ext cx="7655481" cy="1580674"/>
          </a:xfrm>
          <a:prstGeom prst="roundRect">
            <a:avLst>
              <a:gd name="adj" fmla="val 5650"/>
            </a:avLst>
          </a:prstGeom>
          <a:solidFill>
            <a:srgbClr val="FBE2D1"/>
          </a:solidFill>
          <a:ln w="7620">
            <a:solidFill>
              <a:srgbClr val="E1C8B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50925" y="5783461"/>
            <a:ext cx="2658070" cy="332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2050" dirty="0">
                <a:solidFill>
                  <a:srgbClr val="000000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Kina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6450925" y="6243280"/>
            <a:ext cx="7214949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50"/>
              </a:lnSpc>
            </a:pP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kontrolisano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okruženje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državnim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medijima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Xinhua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China Daily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usklađeni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65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politikom</a:t>
            </a:r>
            <a:r>
              <a:rPr lang="en-US" sz="165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6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4710" y="420053"/>
            <a:ext cx="5939909" cy="477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750"/>
              </a:lnSpc>
            </a:pP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Još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sr-Latn-R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</a:t>
            </a:r>
            <a:r>
              <a:rPr lang="sr-Latn-R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om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medijsk</a:t>
            </a:r>
            <a:r>
              <a:rPr lang="sr-Latn-R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om</a:t>
            </a:r>
            <a:r>
              <a:rPr lang="en-U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0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okruženj</a:t>
            </a:r>
            <a:r>
              <a:rPr lang="sr-Latn-RS" sz="30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</a:t>
            </a:r>
            <a:endParaRPr lang="en-US" sz="3000" dirty="0"/>
          </a:p>
        </p:txBody>
      </p:sp>
      <p:sp>
        <p:nvSpPr>
          <p:cNvPr id="3" name="Text 1"/>
          <p:cNvSpPr/>
          <p:nvPr/>
        </p:nvSpPr>
        <p:spPr>
          <a:xfrm>
            <a:off x="534710" y="1279327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5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Rusija</a:t>
            </a:r>
            <a:endParaRPr lang="en-US" sz="1500" dirty="0"/>
          </a:p>
        </p:txBody>
      </p:sp>
      <p:sp>
        <p:nvSpPr>
          <p:cNvPr id="4" name="Text 2"/>
          <p:cNvSpPr/>
          <p:nvPr/>
        </p:nvSpPr>
        <p:spPr>
          <a:xfrm>
            <a:off x="534710" y="1670804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Dominira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državno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kontrolisanim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RT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Sputnik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vladine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Opozicioni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suočavaju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534710" y="2312194"/>
            <a:ext cx="1909762" cy="238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850"/>
              </a:lnSpc>
            </a:pPr>
            <a:r>
              <a:rPr lang="en-US" sz="15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Indija</a:t>
            </a:r>
            <a:endParaRPr lang="en-US" sz="1500" dirty="0"/>
          </a:p>
        </p:txBody>
      </p:sp>
      <p:sp>
        <p:nvSpPr>
          <p:cNvPr id="6" name="Text 4"/>
          <p:cNvSpPr/>
          <p:nvPr/>
        </p:nvSpPr>
        <p:spPr>
          <a:xfrm>
            <a:off x="534710" y="2703671"/>
            <a:ext cx="6594158" cy="488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Raznovrsno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hiljadama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služe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preko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1,4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milijarde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Sloboda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postoji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ali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interesi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značajno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7509153" y="1263968"/>
            <a:ext cx="6594158" cy="977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900"/>
              </a:lnSpc>
            </a:pP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Ova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kontrastna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medijska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okruženja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naglašavaju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kako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dramatično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razlikuje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neke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zemlje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uživaju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slobodu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druge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bore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cenzurom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kontrolom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može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temelja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promeniti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globalnih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2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događaja</a:t>
            </a:r>
            <a:r>
              <a:rPr lang="en-US" sz="12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368" y="2312194"/>
            <a:ext cx="5556470" cy="55564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7456" y="469463"/>
            <a:ext cx="8681680" cy="5335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0"/>
              </a:lnSpc>
            </a:pP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Državna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kontrola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kulturni</a:t>
            </a:r>
            <a:r>
              <a:rPr lang="en-US" sz="33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3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uticaj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597456" y="1429583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Državna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kontrola</a:t>
            </a:r>
            <a:endParaRPr lang="en-US" sz="1650" dirty="0"/>
          </a:p>
        </p:txBody>
      </p:sp>
      <p:sp>
        <p:nvSpPr>
          <p:cNvPr id="4" name="Text 2"/>
          <p:cNvSpPr/>
          <p:nvPr/>
        </p:nvSpPr>
        <p:spPr>
          <a:xfrm>
            <a:off x="597456" y="1866900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autoritarnim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režimima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Severne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Koreje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Saudijske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Arabije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strogo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kontrolisane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ozbiljnim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restrikcijama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novinare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stavovi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potisnuti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597456" y="2566749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Nasuprot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tome,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zapadnoevropske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demokratije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nude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zaštite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iako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korporativni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dalje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utiču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597456" y="3283625"/>
            <a:ext cx="2133957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Kulturne</a:t>
            </a:r>
            <a:r>
              <a:rPr lang="en-US" sz="16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16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norme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597456" y="3720941"/>
            <a:ext cx="7894677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ističu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individualne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ljudska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prava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dok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azijski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daju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kolektivnom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blagostanju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nacionalnoj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stabilnosti</a:t>
            </a:r>
            <a:r>
              <a:rPr lang="en-US" sz="130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8916233" y="1451015"/>
            <a:ext cx="5124212" cy="1271468"/>
          </a:xfrm>
          <a:prstGeom prst="roundRect">
            <a:avLst>
              <a:gd name="adj" fmla="val 5639"/>
            </a:avLst>
          </a:prstGeom>
          <a:solidFill>
            <a:srgbClr val="B6D6FC"/>
          </a:solidFill>
          <a:ln/>
        </p:spPr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850" y="1713071"/>
            <a:ext cx="213360" cy="17061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470827" y="1664256"/>
            <a:ext cx="4399002" cy="819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50"/>
              </a:lnSpc>
            </a:pP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b="1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Reporteri</a:t>
            </a:r>
            <a:r>
              <a:rPr lang="en-US" sz="1300" b="1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bez </a:t>
            </a:r>
            <a:r>
              <a:rPr lang="en-US" sz="1300" b="1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granica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prate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slobodu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kroz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svoje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godišnje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rangiranje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Indeksa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slobode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300" dirty="0" err="1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štampe</a:t>
            </a:r>
            <a:r>
              <a:rPr lang="en-US" sz="1300" dirty="0">
                <a:solidFill>
                  <a:srgbClr val="000000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30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6233" y="2914531"/>
            <a:ext cx="5124212" cy="512421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73054"/>
            <a:ext cx="809529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Kulturne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razlike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u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izveštavanju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735461"/>
            <a:ext cx="4347567" cy="9072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20604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Japan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20604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NHK World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poznati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po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umerenom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suzdržanom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harmonije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društvene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odgovornosti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7" y="2735461"/>
            <a:ext cx="4347567" cy="9072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8171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Afričke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zemlje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68171" y="4359950"/>
            <a:ext cx="389393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Lokalne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ističu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zasnovano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zajednici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razvojne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probleme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kao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obrazovanje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zdravstvo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infrastruktura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4" y="2735461"/>
            <a:ext cx="4347567" cy="9072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5738" y="386953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Bliski</a:t>
            </a:r>
            <a:r>
              <a:rPr lang="en-US" sz="220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istok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5738" y="4359950"/>
            <a:ext cx="389393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fokusira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regionalnu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stabilnost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religiozna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razmatranja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zajednicu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629352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stvaraju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različite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odražavaju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vrednosti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prioritete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svakog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društva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756" y="520065"/>
            <a:ext cx="7741920" cy="590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50"/>
              </a:lnSpc>
            </a:pPr>
            <a:r>
              <a:rPr lang="sr-Latn-RS" sz="3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Vodeće</a:t>
            </a:r>
            <a:r>
              <a:rPr lang="en-US" sz="3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5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međunarodne</a:t>
            </a:r>
            <a:r>
              <a:rPr lang="en-US" sz="3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5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novinske</a:t>
            </a:r>
            <a:r>
              <a:rPr lang="en-US" sz="35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350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agencije</a:t>
            </a:r>
            <a:endParaRPr lang="en-US" sz="3500" dirty="0"/>
          </a:p>
        </p:txBody>
      </p:sp>
      <p:sp>
        <p:nvSpPr>
          <p:cNvPr id="4" name="Shape 1"/>
          <p:cNvSpPr/>
          <p:nvPr/>
        </p:nvSpPr>
        <p:spPr>
          <a:xfrm>
            <a:off x="661511" y="139422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61511" y="139422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</p:sp>
      <p:sp>
        <p:nvSpPr>
          <p:cNvPr id="6" name="Text 3"/>
          <p:cNvSpPr/>
          <p:nvPr/>
        </p:nvSpPr>
        <p:spPr>
          <a:xfrm>
            <a:off x="964763" y="160603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Reuters (UK)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964763" y="2014657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Jedna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od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najvećih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reputacijom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za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objektivno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Mnoge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oslanjaju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 za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61511" y="3020258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C3CDC1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61511" y="3020258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C3CDC1"/>
          </a:solidFill>
          <a:ln/>
        </p:spPr>
      </p:sp>
      <p:sp>
        <p:nvSpPr>
          <p:cNvPr id="10" name="Text 7"/>
          <p:cNvSpPr/>
          <p:nvPr/>
        </p:nvSpPr>
        <p:spPr>
          <a:xfrm>
            <a:off x="964763" y="3232071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Associated Press (</a:t>
            </a:r>
            <a:r>
              <a:rPr lang="sr-Latn-R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SAD</a:t>
            </a: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)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964763" y="3640693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Operiše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kooperativnom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modelu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sadržajem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distribuira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hiljadama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61511" y="4646295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FBE2D1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61511" y="4646295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FBE2D1"/>
          </a:solidFill>
          <a:ln/>
        </p:spPr>
      </p:sp>
      <p:sp>
        <p:nvSpPr>
          <p:cNvPr id="14" name="Text 11"/>
          <p:cNvSpPr/>
          <p:nvPr/>
        </p:nvSpPr>
        <p:spPr>
          <a:xfrm>
            <a:off x="964763" y="4858107"/>
            <a:ext cx="245268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Agence</a:t>
            </a: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France-Presse</a:t>
            </a:r>
            <a:r>
              <a:rPr lang="sr-Latn-R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(Francuska)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964763" y="5266730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Jaka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prisutnost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Africi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višejezičnim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izveštavanjem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izrazito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evropske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661511" y="6272332"/>
            <a:ext cx="7820978" cy="1437084"/>
          </a:xfrm>
          <a:prstGeom prst="roundRect">
            <a:avLst>
              <a:gd name="adj" fmla="val 5524"/>
            </a:avLst>
          </a:prstGeom>
          <a:solidFill>
            <a:srgbClr val="FFF8F0"/>
          </a:solidFill>
          <a:ln w="22860">
            <a:solidFill>
              <a:srgbClr val="D2600F"/>
            </a:solidFill>
            <a:prstDash val="solid"/>
          </a:ln>
        </p:spPr>
      </p:sp>
      <p:sp>
        <p:nvSpPr>
          <p:cNvPr id="17" name="Shape 14"/>
          <p:cNvSpPr/>
          <p:nvPr/>
        </p:nvSpPr>
        <p:spPr>
          <a:xfrm>
            <a:off x="661511" y="6272332"/>
            <a:ext cx="91440" cy="1437084"/>
          </a:xfrm>
          <a:prstGeom prst="roundRect">
            <a:avLst>
              <a:gd name="adj" fmla="val 86822"/>
            </a:avLst>
          </a:prstGeom>
          <a:solidFill>
            <a:srgbClr val="D2600F"/>
          </a:solidFill>
          <a:ln/>
        </p:spPr>
      </p:sp>
      <p:sp>
        <p:nvSpPr>
          <p:cNvPr id="18" name="Text 15"/>
          <p:cNvSpPr/>
          <p:nvPr/>
        </p:nvSpPr>
        <p:spPr>
          <a:xfrm>
            <a:off x="964763" y="6484144"/>
            <a:ext cx="236267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Al Jazeera (</a:t>
            </a:r>
            <a:r>
              <a:rPr lang="sr-Latn-R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</a:t>
            </a:r>
            <a:r>
              <a:rPr lang="en-US" sz="1850" dirty="0" err="1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atar</a:t>
            </a:r>
            <a:r>
              <a:rPr lang="en-US" sz="1850" dirty="0">
                <a:solidFill>
                  <a:srgbClr val="2B2E3C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)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964763" y="6892766"/>
            <a:ext cx="7305913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Glavni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igrač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međunarodnim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vestima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izaziva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zapadne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narative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posebno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u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vezi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arapskog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4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4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29966"/>
            <a:ext cx="720578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550"/>
              </a:lnSpc>
            </a:pP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Kritičko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konzumiranje</a:t>
            </a:r>
            <a:r>
              <a:rPr lang="en-US" sz="445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4450" dirty="0" err="1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vesti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5720"/>
            <a:ext cx="365867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Globalni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novinski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ekosistem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8686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Manji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manje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resursirani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mediji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često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ponovo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objavljuju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sadržaj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velikih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što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znači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način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koji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vesti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uokviruju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poput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Reuters-a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AP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oblikovati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javnu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percepciju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širom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sveta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2905720"/>
            <a:ext cx="477988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750"/>
              </a:lnSpc>
            </a:pP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Postanite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kritički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potrošač</a:t>
            </a:r>
            <a:r>
              <a:rPr lang="en-US" sz="2200" dirty="0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 </a:t>
            </a:r>
            <a:r>
              <a:rPr lang="en-US" sz="2200" dirty="0" err="1">
                <a:solidFill>
                  <a:srgbClr val="D2600F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vesti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3486864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Prepoznajte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politički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kulturni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kontekst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izvora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4291965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Tražite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više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važnim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događajima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4734163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Razmotrite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ko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poseduje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ili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finansira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organizaciju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599521" y="5176361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Budite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svesni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uticaja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međunarodnih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agencija</a:t>
            </a:r>
            <a:endParaRPr lang="en-US" sz="1750" dirty="0"/>
          </a:p>
        </p:txBody>
      </p:sp>
      <p:sp>
        <p:nvSpPr>
          <p:cNvPr id="10" name="Text 8"/>
          <p:cNvSpPr/>
          <p:nvPr/>
        </p:nvSpPr>
        <p:spPr>
          <a:xfrm>
            <a:off x="793790" y="5873710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Razumeva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jući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ov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dinamik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, </a:t>
            </a:r>
            <a:r>
              <a:rPr lang="sr-Latn-RS" sz="17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polaznici</a:t>
            </a:r>
            <a:r>
              <a:rPr lang="en-US" sz="175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mogu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bolje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da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cene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raznovrsnost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novinskih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perspektiva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endParaRPr lang="sr-Latn-RS" sz="1750" dirty="0">
              <a:solidFill>
                <a:srgbClr val="2B2E3C"/>
              </a:solidFill>
              <a:latin typeface="Open Sans" pitchFamily="34" charset="0"/>
              <a:ea typeface="Open Sans" pitchFamily="34" charset="-122"/>
              <a:cs typeface="Open Sans" pitchFamily="34" charset="-120"/>
            </a:endParaRPr>
          </a:p>
          <a:p>
            <a:pPr algn="ctr">
              <a:lnSpc>
                <a:spcPts val="2850"/>
              </a:lnSpc>
            </a:pP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kritički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se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angažuju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prema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globaln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om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 </a:t>
            </a:r>
            <a:r>
              <a:rPr lang="en-US" sz="1750" dirty="0" err="1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izveštavanj</a:t>
            </a:r>
            <a:r>
              <a:rPr lang="sr-Latn-R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u</a:t>
            </a:r>
            <a:r>
              <a:rPr lang="en-US" sz="1750" dirty="0">
                <a:solidFill>
                  <a:srgbClr val="2B2E3C"/>
                </a:solidFill>
                <a:latin typeface="Open Sans" pitchFamily="34" charset="0"/>
                <a:ea typeface="Open Sans" pitchFamily="34" charset="-122"/>
                <a:cs typeface="Open Sans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30015" y="372308"/>
            <a:ext cx="6770251" cy="8461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650"/>
              </a:lnSpc>
              <a:buNone/>
            </a:pPr>
            <a:r>
              <a:rPr lang="sr-Latn-RS" sz="5300" dirty="0">
                <a:solidFill>
                  <a:srgbClr val="2C3F42"/>
                </a:solidFill>
                <a:latin typeface="Bitter Medium" pitchFamily="34" charset="0"/>
                <a:ea typeface="Bitter Medium" pitchFamily="34" charset="-122"/>
                <a:cs typeface="Bitter Medium" pitchFamily="34" charset="-120"/>
              </a:rPr>
              <a:t>Hvala</a:t>
            </a:r>
            <a:endParaRPr lang="en-US" sz="53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" y="1912382"/>
            <a:ext cx="10832425" cy="649938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642</Words>
  <Application>Microsoft Office PowerPoint</Application>
  <PresentationFormat>Custom</PresentationFormat>
  <Paragraphs>68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Bitter Medium</vt:lpstr>
      <vt:lpstr>Open Sans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2</cp:revision>
  <dcterms:created xsi:type="dcterms:W3CDTF">2025-09-11T15:56:27Z</dcterms:created>
  <dcterms:modified xsi:type="dcterms:W3CDTF">2026-01-10T19:51:01Z</dcterms:modified>
</cp:coreProperties>
</file>