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Playfair Display Semi Bold" panose="020B0604020202020204" charset="0"/>
      <p:regular r:id="rId15"/>
    </p:embeddedFont>
    <p:embeddedFont>
      <p:font typeface="Public Sans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3" d="100"/>
          <a:sy n="53" d="100"/>
        </p:scale>
        <p:origin x="108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030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F2F2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11073"/>
            <a:ext cx="14630400" cy="8229600"/>
          </a:xfrm>
          <a:prstGeom prst="rect">
            <a:avLst/>
          </a:prstGeom>
          <a:solidFill>
            <a:srgbClr val="F2F2F2">
              <a:alpha val="85000"/>
            </a:srgbClr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253139"/>
            <a:ext cx="1108710" cy="110871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3103126" y="2228255"/>
            <a:ext cx="471916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MEDIActive Youth: Informing the Balkans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8586907" y="2208490"/>
            <a:ext cx="52648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7" name="Text 3"/>
          <p:cNvSpPr/>
          <p:nvPr/>
        </p:nvSpPr>
        <p:spPr>
          <a:xfrm>
            <a:off x="793790" y="3808333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8" name="Text 4"/>
          <p:cNvSpPr/>
          <p:nvPr/>
        </p:nvSpPr>
        <p:spPr>
          <a:xfrm>
            <a:off x="793790" y="4423529"/>
            <a:ext cx="600729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Efikasne</a:t>
            </a:r>
            <a:r>
              <a:rPr lang="en-US" sz="39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strategije</a:t>
            </a:r>
            <a:r>
              <a:rPr lang="en-US" sz="39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pretraživanja</a:t>
            </a:r>
            <a:endParaRPr lang="en-US" sz="3900" dirty="0"/>
          </a:p>
        </p:txBody>
      </p:sp>
      <p:sp>
        <p:nvSpPr>
          <p:cNvPr id="9" name="Text 5"/>
          <p:cNvSpPr/>
          <p:nvPr/>
        </p:nvSpPr>
        <p:spPr>
          <a:xfrm>
            <a:off x="793790" y="5341263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10" name="Text 6"/>
          <p:cNvSpPr/>
          <p:nvPr/>
        </p:nvSpPr>
        <p:spPr>
          <a:xfrm>
            <a:off x="793790" y="5882045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Navigacija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digitalnim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informacijskim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okeanom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6788"/>
            <a:ext cx="742723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Uobičajene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zamke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pretraživanja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koje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treba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izbjegavati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1983700"/>
            <a:ext cx="6422231" cy="2269927"/>
          </a:xfrm>
          <a:prstGeom prst="roundRect">
            <a:avLst>
              <a:gd name="adj" fmla="val 3672"/>
            </a:avLst>
          </a:prstGeom>
          <a:solidFill>
            <a:srgbClr val="F0DEDC"/>
          </a:solidFill>
          <a:ln w="7620">
            <a:solidFill>
              <a:srgbClr val="E1C2C2"/>
            </a:solidFill>
            <a:prstDash val="solid"/>
          </a:ln>
          <a:effectLst>
            <a:outerShdw dist="17780" dir="2700000" algn="bl" rotWithShape="0">
              <a:srgbClr val="E1C2C2">
                <a:alpha val="100000"/>
              </a:srgbClr>
            </a:outerShdw>
          </a:effectLst>
        </p:spPr>
      </p:sp>
      <p:sp>
        <p:nvSpPr>
          <p:cNvPr id="4" name="Shape 2"/>
          <p:cNvSpPr/>
          <p:nvPr/>
        </p:nvSpPr>
        <p:spPr>
          <a:xfrm>
            <a:off x="999768" y="2189678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E1C2C2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479" y="2319814"/>
            <a:ext cx="267891" cy="33492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99768" y="2983349"/>
            <a:ext cx="297668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Korištenje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previše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ključnih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riječi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999768" y="3412569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Previše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složene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pretrage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mogu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biti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previše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restriktivne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Počnite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specifično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proširite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ako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je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potrebno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7414379" y="1983700"/>
            <a:ext cx="6422231" cy="2269927"/>
          </a:xfrm>
          <a:prstGeom prst="roundRect">
            <a:avLst>
              <a:gd name="adj" fmla="val 3672"/>
            </a:avLst>
          </a:prstGeom>
          <a:solidFill>
            <a:srgbClr val="F0DEDC"/>
          </a:solidFill>
          <a:ln w="7620">
            <a:solidFill>
              <a:srgbClr val="CCC4EC"/>
            </a:solidFill>
            <a:prstDash val="solid"/>
          </a:ln>
          <a:effectLst>
            <a:outerShdw dist="17780" dir="2700000" algn="bl" rotWithShape="0">
              <a:srgbClr val="CCC4EC">
                <a:alpha val="100000"/>
              </a:srgbClr>
            </a:outerShdw>
          </a:effectLst>
        </p:spPr>
      </p:sp>
      <p:sp>
        <p:nvSpPr>
          <p:cNvPr id="9" name="Shape 6"/>
          <p:cNvSpPr/>
          <p:nvPr/>
        </p:nvSpPr>
        <p:spPr>
          <a:xfrm>
            <a:off x="7620357" y="2189678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CCC4EC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4068" y="2319814"/>
            <a:ext cx="267891" cy="334923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620357" y="2983349"/>
            <a:ext cx="315348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Samo 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provjera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prvih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rezultata</a:t>
            </a:r>
            <a:endParaRPr lang="en-US" sz="1950" dirty="0"/>
          </a:p>
        </p:txBody>
      </p:sp>
      <p:sp>
        <p:nvSpPr>
          <p:cNvPr id="12" name="Text 8"/>
          <p:cNvSpPr/>
          <p:nvPr/>
        </p:nvSpPr>
        <p:spPr>
          <a:xfrm>
            <a:off x="7620357" y="3412569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Najbolji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rezultati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nisu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uvijek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najtočniji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Provjerite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više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izvora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prvih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nekoliko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stranica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  <p:sp>
        <p:nvSpPr>
          <p:cNvPr id="13" name="Shape 9"/>
          <p:cNvSpPr/>
          <p:nvPr/>
        </p:nvSpPr>
        <p:spPr>
          <a:xfrm>
            <a:off x="793790" y="4451985"/>
            <a:ext cx="6422231" cy="2269927"/>
          </a:xfrm>
          <a:prstGeom prst="roundRect">
            <a:avLst>
              <a:gd name="adj" fmla="val 3672"/>
            </a:avLst>
          </a:prstGeom>
          <a:solidFill>
            <a:srgbClr val="F0DEDC"/>
          </a:solidFill>
          <a:ln w="7620">
            <a:solidFill>
              <a:srgbClr val="B4DAE4"/>
            </a:solidFill>
            <a:prstDash val="solid"/>
          </a:ln>
          <a:effectLst>
            <a:outerShdw dist="17780" dir="2700000" algn="bl" rotWithShape="0">
              <a:srgbClr val="B4DAE4">
                <a:alpha val="100000"/>
              </a:srgbClr>
            </a:outerShdw>
          </a:effectLst>
        </p:spPr>
      </p:sp>
      <p:sp>
        <p:nvSpPr>
          <p:cNvPr id="14" name="Shape 10"/>
          <p:cNvSpPr/>
          <p:nvPr/>
        </p:nvSpPr>
        <p:spPr>
          <a:xfrm>
            <a:off x="999768" y="4657963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B4DAE4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3479" y="4788098"/>
            <a:ext cx="267891" cy="334923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99768" y="5451634"/>
            <a:ext cx="299227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Oslanjanje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na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jedan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izvor</a:t>
            </a:r>
            <a:endParaRPr lang="en-US" sz="1950" dirty="0"/>
          </a:p>
        </p:txBody>
      </p:sp>
      <p:sp>
        <p:nvSpPr>
          <p:cNvPr id="17" name="Text 12"/>
          <p:cNvSpPr/>
          <p:nvPr/>
        </p:nvSpPr>
        <p:spPr>
          <a:xfrm>
            <a:off x="999768" y="5880854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Uvijek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unakrsno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provjeravajte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informacije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iz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više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renomiranih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izvora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  <p:sp>
        <p:nvSpPr>
          <p:cNvPr id="18" name="Shape 13"/>
          <p:cNvSpPr/>
          <p:nvPr/>
        </p:nvSpPr>
        <p:spPr>
          <a:xfrm>
            <a:off x="7414379" y="4451985"/>
            <a:ext cx="6422231" cy="2269927"/>
          </a:xfrm>
          <a:prstGeom prst="roundRect">
            <a:avLst>
              <a:gd name="adj" fmla="val 3672"/>
            </a:avLst>
          </a:prstGeom>
          <a:solidFill>
            <a:srgbClr val="F0DEDC"/>
          </a:solidFill>
          <a:ln w="7620">
            <a:solidFill>
              <a:srgbClr val="E1C2C2"/>
            </a:solidFill>
            <a:prstDash val="solid"/>
          </a:ln>
          <a:effectLst>
            <a:outerShdw dist="17780" dir="2700000" algn="bl" rotWithShape="0">
              <a:srgbClr val="E1C2C2">
                <a:alpha val="100000"/>
              </a:srgbClr>
            </a:outerShdw>
          </a:effectLst>
        </p:spPr>
      </p:sp>
      <p:sp>
        <p:nvSpPr>
          <p:cNvPr id="19" name="Shape 14"/>
          <p:cNvSpPr/>
          <p:nvPr/>
        </p:nvSpPr>
        <p:spPr>
          <a:xfrm>
            <a:off x="7620357" y="4657963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E1C2C2"/>
          </a:solidFill>
          <a:ln/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4068" y="4788098"/>
            <a:ext cx="267891" cy="334923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620357" y="5451634"/>
            <a:ext cx="304109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Ignoriranje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datuma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objavljivanja</a:t>
            </a:r>
            <a:endParaRPr lang="en-US" sz="1950" dirty="0"/>
          </a:p>
        </p:txBody>
      </p:sp>
      <p:sp>
        <p:nvSpPr>
          <p:cNvPr id="22" name="Text 16"/>
          <p:cNvSpPr/>
          <p:nvPr/>
        </p:nvSpPr>
        <p:spPr>
          <a:xfrm>
            <a:off x="7620357" y="5880854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Zastarjele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informacije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mogu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dovesti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u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zabludu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Provjerite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kada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je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sadržaj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objavljen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  <p:sp>
        <p:nvSpPr>
          <p:cNvPr id="23" name="Text 17"/>
          <p:cNvSpPr/>
          <p:nvPr/>
        </p:nvSpPr>
        <p:spPr>
          <a:xfrm>
            <a:off x="793790" y="6945154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Biti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svjestan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ovih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uobičajenih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grešaka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pomoći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će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vam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da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razvijete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efikasnije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navike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pretraživanja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pronađete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pouzdanije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6028" y="416600"/>
            <a:ext cx="8138398" cy="473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00"/>
              </a:lnSpc>
            </a:pPr>
            <a:r>
              <a:rPr lang="en-US" sz="295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Ključni</a:t>
            </a:r>
            <a:r>
              <a:rPr lang="en-US" sz="29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295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zaključci</a:t>
            </a:r>
            <a:r>
              <a:rPr lang="en-US" sz="29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: </a:t>
            </a:r>
            <a:r>
              <a:rPr lang="en-US" sz="295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Traženje</a:t>
            </a:r>
            <a:r>
              <a:rPr lang="en-US" sz="29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295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pametnije</a:t>
            </a:r>
            <a:r>
              <a:rPr lang="en-US" sz="29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, a ne </a:t>
            </a:r>
            <a:r>
              <a:rPr lang="en-US" sz="295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teže</a:t>
            </a:r>
            <a:endParaRPr lang="en-US" sz="2950" dirty="0"/>
          </a:p>
        </p:txBody>
      </p:sp>
      <p:sp>
        <p:nvSpPr>
          <p:cNvPr id="3" name="Text 1"/>
          <p:cNvSpPr/>
          <p:nvPr/>
        </p:nvSpPr>
        <p:spPr>
          <a:xfrm>
            <a:off x="606028" y="1268849"/>
            <a:ext cx="1894046" cy="236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50"/>
              </a:lnSpc>
            </a:pPr>
            <a:r>
              <a:rPr lang="en-US" sz="145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Zapamti</a:t>
            </a:r>
            <a:r>
              <a:rPr lang="en-US" sz="145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: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606028" y="1656993"/>
            <a:ext cx="6524387" cy="242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1900"/>
              </a:lnSpc>
              <a:buSzPct val="100000"/>
              <a:buChar char="•"/>
            </a:pP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Koristite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precizne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ključne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riječi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za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ciljanje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određenih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informacija</a:t>
            </a:r>
            <a:endParaRPr lang="en-US" sz="1150" dirty="0"/>
          </a:p>
        </p:txBody>
      </p:sp>
      <p:sp>
        <p:nvSpPr>
          <p:cNvPr id="5" name="Text 3"/>
          <p:cNvSpPr/>
          <p:nvPr/>
        </p:nvSpPr>
        <p:spPr>
          <a:xfrm>
            <a:off x="606028" y="1952387"/>
            <a:ext cx="6524387" cy="242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1900"/>
              </a:lnSpc>
              <a:buSzPct val="100000"/>
              <a:buChar char="•"/>
            </a:pPr>
            <a:r>
              <a:rPr lang="it-IT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Koristite operatore pretrage za preciziranje rezultata</a:t>
            </a:r>
            <a:endParaRPr lang="en-US" sz="1150" dirty="0"/>
          </a:p>
        </p:txBody>
      </p:sp>
      <p:sp>
        <p:nvSpPr>
          <p:cNvPr id="6" name="Text 4"/>
          <p:cNvSpPr/>
          <p:nvPr/>
        </p:nvSpPr>
        <p:spPr>
          <a:xfrm>
            <a:off x="606028" y="2247781"/>
            <a:ext cx="6524387" cy="242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1900"/>
              </a:lnSpc>
              <a:buSzPct val="100000"/>
              <a:buChar char="•"/>
            </a:pPr>
            <a:r>
              <a:rPr lang="pl-PL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Koristite napredne alate za pretragu za veću preciznost</a:t>
            </a:r>
            <a:endParaRPr lang="en-US" sz="1150" dirty="0"/>
          </a:p>
        </p:txBody>
      </p:sp>
      <p:sp>
        <p:nvSpPr>
          <p:cNvPr id="7" name="Text 5"/>
          <p:cNvSpPr/>
          <p:nvPr/>
        </p:nvSpPr>
        <p:spPr>
          <a:xfrm>
            <a:off x="606028" y="2543175"/>
            <a:ext cx="6524387" cy="242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1900"/>
              </a:lnSpc>
              <a:buSzPct val="100000"/>
              <a:buChar char="•"/>
            </a:pP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Uvijek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unakrsno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provjeravajte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informacije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iz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više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pouzdanih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izvora</a:t>
            </a:r>
            <a:endParaRPr lang="en-US" sz="1150" dirty="0"/>
          </a:p>
        </p:txBody>
      </p:sp>
      <p:sp>
        <p:nvSpPr>
          <p:cNvPr id="8" name="Text 6"/>
          <p:cNvSpPr/>
          <p:nvPr/>
        </p:nvSpPr>
        <p:spPr>
          <a:xfrm>
            <a:off x="606028" y="2838569"/>
            <a:ext cx="6524387" cy="242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1900"/>
              </a:lnSpc>
              <a:buSzPct val="100000"/>
              <a:buChar char="•"/>
            </a:pP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Redovno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vježbajte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ove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vještine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kako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biste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poboljšali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svoju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digitalnu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pismenost</a:t>
            </a:r>
            <a:endParaRPr lang="en-US" sz="1150" dirty="0"/>
          </a:p>
        </p:txBody>
      </p:sp>
      <p:sp>
        <p:nvSpPr>
          <p:cNvPr id="9" name="Text 7"/>
          <p:cNvSpPr/>
          <p:nvPr/>
        </p:nvSpPr>
        <p:spPr>
          <a:xfrm>
            <a:off x="606028" y="3217307"/>
            <a:ext cx="6524387" cy="4848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00"/>
              </a:lnSpc>
            </a:pP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Učinkovite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vještine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pretraživanja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nisu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samo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za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školu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- one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su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bitni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alati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za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svakodnevni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život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u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našem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svijetu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bogatom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informacijama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15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7605" y="1287780"/>
            <a:ext cx="6524387" cy="6524387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7507605" y="7982545"/>
            <a:ext cx="6524387" cy="4848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With practice, you'll find credible information faster, understand different perspectives, and make better-informed decisions. Make your searches smarter, not harder!</a:t>
            </a:r>
            <a:endParaRPr lang="en-US" sz="11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353389" y="3137416"/>
            <a:ext cx="9923621" cy="1240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9750"/>
              </a:lnSpc>
            </a:pPr>
            <a:r>
              <a:rPr lang="en-US" sz="78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Hvala!</a:t>
            </a:r>
            <a:endParaRPr lang="en-US" sz="7800" dirty="0"/>
          </a:p>
        </p:txBody>
      </p:sp>
      <p:sp>
        <p:nvSpPr>
          <p:cNvPr id="3" name="Text 1"/>
          <p:cNvSpPr/>
          <p:nvPr/>
        </p:nvSpPr>
        <p:spPr>
          <a:xfrm>
            <a:off x="793790" y="4774644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500"/>
              </a:lnSpc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Pitanja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?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298627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Internet je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poput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ogromne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knjižnice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prepune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informacija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o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gotovo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bilo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kojoj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temi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ali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pronalaženje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upravo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onoga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što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tražite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može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se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osjećati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kao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lov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iglu u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plastu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sijena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  <p:sp>
        <p:nvSpPr>
          <p:cNvPr id="4" name="Text 1"/>
          <p:cNvSpPr/>
          <p:nvPr/>
        </p:nvSpPr>
        <p:spPr>
          <a:xfrm>
            <a:off x="793790" y="4474488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Uz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nekoliko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prilagodbi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vaših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navika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pretraživanja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možete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transformirati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ogromnu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poplavu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podataka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u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vrijedan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resurs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65045"/>
            <a:ext cx="647366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Tri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ključne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strategije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pretraživanja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: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281958"/>
            <a:ext cx="4215289" cy="1824276"/>
          </a:xfrm>
          <a:prstGeom prst="roundRect">
            <a:avLst>
              <a:gd name="adj" fmla="val 6015"/>
            </a:avLst>
          </a:prstGeom>
          <a:solidFill>
            <a:srgbClr val="FFFAF6"/>
          </a:solidFill>
          <a:ln w="22860">
            <a:solidFill>
              <a:srgbClr val="E1C2C2"/>
            </a:solidFill>
            <a:prstDash val="solid"/>
          </a:ln>
          <a:effectLst>
            <a:outerShdw dist="17780" dir="2700000" algn="bl" rotWithShape="0">
              <a:srgbClr val="E1C2C2">
                <a:alpha val="100000"/>
              </a:srgbClr>
            </a:outerShdw>
          </a:effectLst>
        </p:spPr>
      </p:sp>
      <p:sp>
        <p:nvSpPr>
          <p:cNvPr id="4" name="Shape 2"/>
          <p:cNvSpPr/>
          <p:nvPr/>
        </p:nvSpPr>
        <p:spPr>
          <a:xfrm>
            <a:off x="770930" y="3281958"/>
            <a:ext cx="91440" cy="1824276"/>
          </a:xfrm>
          <a:prstGeom prst="roundRect">
            <a:avLst>
              <a:gd name="adj" fmla="val 91163"/>
            </a:avLst>
          </a:prstGeom>
          <a:solidFill>
            <a:srgbClr val="E1C2C2"/>
          </a:solidFill>
          <a:ln/>
        </p:spPr>
      </p:sp>
      <p:sp>
        <p:nvSpPr>
          <p:cNvPr id="5" name="Text 3"/>
          <p:cNvSpPr/>
          <p:nvPr/>
        </p:nvSpPr>
        <p:spPr>
          <a:xfrm>
            <a:off x="885230" y="3452098"/>
            <a:ext cx="351555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Korištenje</a:t>
            </a: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ključnih</a:t>
            </a: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riječi</a:t>
            </a: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i</a:t>
            </a: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operatora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112222" y="3762256"/>
            <a:ext cx="370427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Naučite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kako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precizirati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pretrage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preciznim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riječima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simbolima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kako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biste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ciljali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upravo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ono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što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vam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je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potrebno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5207437" y="3281958"/>
            <a:ext cx="4215408" cy="1824276"/>
          </a:xfrm>
          <a:prstGeom prst="roundRect">
            <a:avLst>
              <a:gd name="adj" fmla="val 6015"/>
            </a:avLst>
          </a:prstGeom>
          <a:solidFill>
            <a:srgbClr val="FFFAF6"/>
          </a:solidFill>
          <a:ln w="22860">
            <a:solidFill>
              <a:srgbClr val="CCC4EC"/>
            </a:solidFill>
            <a:prstDash val="solid"/>
          </a:ln>
          <a:effectLst>
            <a:outerShdw dist="17780" dir="2700000" algn="bl" rotWithShape="0">
              <a:srgbClr val="CCC4EC">
                <a:alpha val="100000"/>
              </a:srgbClr>
            </a:outerShdw>
          </a:effectLst>
        </p:spPr>
      </p:sp>
      <p:sp>
        <p:nvSpPr>
          <p:cNvPr id="8" name="Shape 6"/>
          <p:cNvSpPr/>
          <p:nvPr/>
        </p:nvSpPr>
        <p:spPr>
          <a:xfrm>
            <a:off x="5184577" y="3281958"/>
            <a:ext cx="91440" cy="1824276"/>
          </a:xfrm>
          <a:prstGeom prst="roundRect">
            <a:avLst>
              <a:gd name="adj" fmla="val 91163"/>
            </a:avLst>
          </a:prstGeom>
          <a:solidFill>
            <a:srgbClr val="CCC4EC"/>
          </a:solidFill>
          <a:ln/>
        </p:spPr>
      </p:sp>
      <p:sp>
        <p:nvSpPr>
          <p:cNvPr id="9" name="Text 7"/>
          <p:cNvSpPr/>
          <p:nvPr/>
        </p:nvSpPr>
        <p:spPr>
          <a:xfrm>
            <a:off x="5298877" y="3452098"/>
            <a:ext cx="329255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pl-PL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Korištenje naprednih alata za</a:t>
            </a:r>
          </a:p>
          <a:p>
            <a:pPr>
              <a:lnSpc>
                <a:spcPts val="2400"/>
              </a:lnSpc>
            </a:pPr>
            <a:r>
              <a:rPr lang="pl-PL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pretraživanje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5462945" y="4022550"/>
            <a:ext cx="370439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Otkrijte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kako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koristiti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filtere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operatore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da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suzite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rezultate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one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najrelevantnije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9621203" y="3281958"/>
            <a:ext cx="4215289" cy="1824276"/>
          </a:xfrm>
          <a:prstGeom prst="roundRect">
            <a:avLst>
              <a:gd name="adj" fmla="val 6015"/>
            </a:avLst>
          </a:prstGeom>
          <a:solidFill>
            <a:srgbClr val="FFFAF6"/>
          </a:solidFill>
          <a:ln w="22860">
            <a:solidFill>
              <a:srgbClr val="B4DAE4"/>
            </a:solidFill>
            <a:prstDash val="solid"/>
          </a:ln>
          <a:effectLst>
            <a:outerShdw dist="17780" dir="2700000" algn="bl" rotWithShape="0">
              <a:srgbClr val="B4DAE4">
                <a:alpha val="100000"/>
              </a:srgbClr>
            </a:outerShdw>
          </a:effectLst>
        </p:spPr>
      </p:sp>
      <p:sp>
        <p:nvSpPr>
          <p:cNvPr id="12" name="Shape 10"/>
          <p:cNvSpPr/>
          <p:nvPr/>
        </p:nvSpPr>
        <p:spPr>
          <a:xfrm>
            <a:off x="9598343" y="3281958"/>
            <a:ext cx="91440" cy="1824276"/>
          </a:xfrm>
          <a:prstGeom prst="roundRect">
            <a:avLst>
              <a:gd name="adj" fmla="val 91163"/>
            </a:avLst>
          </a:prstGeom>
          <a:solidFill>
            <a:srgbClr val="B4DAE4"/>
          </a:solidFill>
          <a:ln/>
        </p:spPr>
      </p:sp>
      <p:sp>
        <p:nvSpPr>
          <p:cNvPr id="13" name="Text 11"/>
          <p:cNvSpPr/>
          <p:nvPr/>
        </p:nvSpPr>
        <p:spPr>
          <a:xfrm>
            <a:off x="9911001" y="3503176"/>
            <a:ext cx="327945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Unakrsna</a:t>
            </a: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provjera</a:t>
            </a: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informacija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9911001" y="3932396"/>
            <a:ext cx="370427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Razumjeti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kako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provjeriti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činjenice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procijeniti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vjerodostojnost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izvora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kako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bi se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osigurala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pouzdanost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793790" y="532947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Ove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strategije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će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vam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pomoći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da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uštedite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vrijeme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poboljšate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svoje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učenje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identificirate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obmanjujuće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ili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pristrasne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prije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nego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što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utiču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vaše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razumijevanje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teme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987" y="455057"/>
            <a:ext cx="5923121" cy="517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050"/>
              </a:lnSpc>
            </a:pPr>
            <a:r>
              <a:rPr lang="en-US" sz="325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Moć</a:t>
            </a:r>
            <a:r>
              <a:rPr lang="en-US" sz="32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25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preciznih</a:t>
            </a:r>
            <a:r>
              <a:rPr lang="en-US" sz="32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25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ključnih</a:t>
            </a:r>
            <a:r>
              <a:rPr lang="en-US" sz="32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25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riječi</a:t>
            </a:r>
            <a:endParaRPr lang="en-US" sz="3250" dirty="0"/>
          </a:p>
        </p:txBody>
      </p:sp>
      <p:sp>
        <p:nvSpPr>
          <p:cNvPr id="3" name="Text 1"/>
          <p:cNvSpPr/>
          <p:nvPr/>
        </p:nvSpPr>
        <p:spPr>
          <a:xfrm>
            <a:off x="661987" y="1369338"/>
            <a:ext cx="6451402" cy="5295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50"/>
              </a:lnSpc>
            </a:pP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Ključne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riječi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pomažu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pretraživačima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da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identificiraju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glavne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teme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koje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tražite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Što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su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vaše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ključne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riječi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specifičnije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to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će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vaši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rezultati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biti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bolji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661987" y="2047875"/>
            <a:ext cx="6451402" cy="264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50"/>
              </a:lnSpc>
            </a:pPr>
            <a:r>
              <a:rPr lang="en-US" sz="1300" b="1" dirty="0" err="1">
                <a:solidFill>
                  <a:srgbClr val="E2C2B3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Primjer</a:t>
            </a:r>
            <a:r>
              <a:rPr lang="en-US" sz="1300" b="1" dirty="0">
                <a:solidFill>
                  <a:srgbClr val="E2C2B3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: </a:t>
            </a:r>
            <a:r>
              <a:rPr lang="en-US" sz="1300" b="1" dirty="0" err="1">
                <a:solidFill>
                  <a:srgbClr val="E2C2B3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Istraživanje</a:t>
            </a:r>
            <a:r>
              <a:rPr lang="en-US" sz="1300" b="1" dirty="0">
                <a:solidFill>
                  <a:srgbClr val="E2C2B3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b="1" dirty="0" err="1">
                <a:solidFill>
                  <a:srgbClr val="E2C2B3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utjecaja</a:t>
            </a:r>
            <a:r>
              <a:rPr lang="en-US" sz="1300" b="1" dirty="0">
                <a:solidFill>
                  <a:srgbClr val="E2C2B3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b="1" dirty="0" err="1">
                <a:solidFill>
                  <a:srgbClr val="E2C2B3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klimatskih</a:t>
            </a:r>
            <a:r>
              <a:rPr lang="en-US" sz="1300" b="1" dirty="0">
                <a:solidFill>
                  <a:srgbClr val="E2C2B3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b="1" dirty="0" err="1">
                <a:solidFill>
                  <a:srgbClr val="E2C2B3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promjena</a:t>
            </a:r>
            <a:r>
              <a:rPr lang="en-US" sz="1300" b="1" dirty="0">
                <a:solidFill>
                  <a:srgbClr val="E2C2B3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b="1" dirty="0" err="1">
                <a:solidFill>
                  <a:srgbClr val="E2C2B3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</a:t>
            </a:r>
            <a:r>
              <a:rPr lang="en-US" sz="1300" b="1" dirty="0">
                <a:solidFill>
                  <a:srgbClr val="E2C2B3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b="1" dirty="0" err="1">
                <a:solidFill>
                  <a:srgbClr val="E2C2B3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poljoprivredu</a:t>
            </a:r>
            <a:endParaRPr lang="en-US" sz="1300" dirty="0"/>
          </a:p>
        </p:txBody>
      </p:sp>
      <p:sp>
        <p:nvSpPr>
          <p:cNvPr id="5" name="Text 3"/>
          <p:cNvSpPr/>
          <p:nvPr/>
        </p:nvSpPr>
        <p:spPr>
          <a:xfrm>
            <a:off x="661987" y="2461617"/>
            <a:ext cx="6451402" cy="264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050"/>
              </a:lnSpc>
              <a:buSzPct val="100000"/>
              <a:buChar char="•"/>
            </a:pP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Preširoko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: "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klimatske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promjene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 (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milioni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nepovezanih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rezultata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)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661987" y="2784277"/>
            <a:ext cx="6451402" cy="264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050"/>
              </a:lnSpc>
              <a:buSzPct val="100000"/>
              <a:buChar char="•"/>
            </a:pPr>
            <a:r>
              <a:rPr lang="sv-SE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Bolje: "efekti klimatskih promjena na poljoprivredu" (suženi fokus)</a:t>
            </a:r>
            <a:endParaRPr lang="en-US" sz="1300" dirty="0"/>
          </a:p>
        </p:txBody>
      </p:sp>
      <p:sp>
        <p:nvSpPr>
          <p:cNvPr id="7" name="Text 5"/>
          <p:cNvSpPr/>
          <p:nvPr/>
        </p:nvSpPr>
        <p:spPr>
          <a:xfrm>
            <a:off x="661987" y="3106936"/>
            <a:ext cx="6451402" cy="264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050"/>
              </a:lnSpc>
              <a:buSzPct val="100000"/>
              <a:buChar char="•"/>
            </a:pP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Još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bolje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: "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usjevi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otporni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sušu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klimatske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promjene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 (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specifični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aspekt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)</a:t>
            </a:r>
            <a:endParaRPr lang="en-US" sz="13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631" y="1406485"/>
            <a:ext cx="6451402" cy="6451402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661987" y="8230076"/>
            <a:ext cx="13306425" cy="264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Choosing precise keywords is the foundation of effective searching, helping you filter out irrelevant information from the start.</a:t>
            </a:r>
            <a:endParaRPr lang="en-US" sz="13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04793"/>
            <a:ext cx="911102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Operatori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pretraživanja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: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Preciziranje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rezultata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221706"/>
            <a:ext cx="6422231" cy="2031921"/>
          </a:xfrm>
          <a:prstGeom prst="roundRect">
            <a:avLst>
              <a:gd name="adj" fmla="val 4102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7780" dir="2700000" algn="bl" rotWithShape="0">
              <a:srgbClr val="C7A8A8">
                <a:alpha val="100000"/>
              </a:srgb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4" name="Text 2"/>
          <p:cNvSpPr/>
          <p:nvPr/>
        </p:nvSpPr>
        <p:spPr>
          <a:xfrm>
            <a:off x="999768" y="242768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Navodnici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" "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999768" y="2856905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Potražite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točne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fraze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999768" y="3293507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b="1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Primjer</a:t>
            </a:r>
            <a:r>
              <a:rPr lang="en-US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: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"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Efekti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klimatskih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promjena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poljoprivredu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999768" y="3730109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Vraća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samo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rezultate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sa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tom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tačnom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frazom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7414379" y="2221706"/>
            <a:ext cx="6422231" cy="2031921"/>
          </a:xfrm>
          <a:prstGeom prst="roundRect">
            <a:avLst>
              <a:gd name="adj" fmla="val 4102"/>
            </a:avLst>
          </a:prstGeom>
          <a:solidFill>
            <a:srgbClr val="CCC4EC">
              <a:alpha val="50000"/>
            </a:srgbClr>
          </a:solidFill>
          <a:ln w="7620">
            <a:solidFill>
              <a:srgbClr val="B2AAD2"/>
            </a:solidFill>
            <a:prstDash val="solid"/>
          </a:ln>
          <a:effectLst>
            <a:outerShdw dist="17780" dir="2700000" algn="bl" rotWithShape="0">
              <a:srgbClr val="B2AAD2">
                <a:alpha val="100000"/>
              </a:srgbClr>
            </a:outerShdw>
          </a:effectLst>
        </p:spPr>
      </p:sp>
      <p:sp>
        <p:nvSpPr>
          <p:cNvPr id="9" name="Text 7"/>
          <p:cNvSpPr/>
          <p:nvPr/>
        </p:nvSpPr>
        <p:spPr>
          <a:xfrm>
            <a:off x="7620357" y="242768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Znak minus -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7620357" y="2856905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Isključite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određene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pojmove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7620357" y="3293507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b="1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Primjer</a:t>
            </a:r>
            <a:r>
              <a:rPr lang="en-US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: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"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Klimatske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promjene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Poljoprivreda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-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Ekonomija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620357" y="3730109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pl-PL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Isključuje stranice fokusirane na ekonomiju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793790" y="4451985"/>
            <a:ext cx="6422231" cy="2031921"/>
          </a:xfrm>
          <a:prstGeom prst="roundRect">
            <a:avLst>
              <a:gd name="adj" fmla="val 4102"/>
            </a:avLst>
          </a:prstGeom>
          <a:solidFill>
            <a:srgbClr val="B4DAE4">
              <a:alpha val="50000"/>
            </a:srgbClr>
          </a:solidFill>
          <a:ln w="7620">
            <a:solidFill>
              <a:srgbClr val="9AC0CA"/>
            </a:solidFill>
            <a:prstDash val="solid"/>
          </a:ln>
          <a:effectLst>
            <a:outerShdw dist="17780" dir="2700000" algn="bl" rotWithShape="0">
              <a:srgbClr val="9AC0CA">
                <a:alpha val="100000"/>
              </a:srgbClr>
            </a:outerShdw>
          </a:effectLst>
        </p:spPr>
      </p:sp>
      <p:sp>
        <p:nvSpPr>
          <p:cNvPr id="14" name="Text 12"/>
          <p:cNvSpPr/>
          <p:nvPr/>
        </p:nvSpPr>
        <p:spPr>
          <a:xfrm>
            <a:off x="999768" y="465796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OR 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Centrala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999768" y="5087183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Uključite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bilo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koji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termin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999768" y="5523786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b="1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Primjer</a:t>
            </a:r>
            <a:r>
              <a:rPr lang="en-US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: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"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klimatske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promjene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ILI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globalno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zagrijavanje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</a:t>
            </a:r>
            <a:endParaRPr lang="en-US" sz="1550" dirty="0"/>
          </a:p>
        </p:txBody>
      </p:sp>
      <p:sp>
        <p:nvSpPr>
          <p:cNvPr id="17" name="Text 15"/>
          <p:cNvSpPr/>
          <p:nvPr/>
        </p:nvSpPr>
        <p:spPr>
          <a:xfrm>
            <a:off x="999768" y="5960388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Donosi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rezultate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u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raspravi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o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bilo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kojem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terminu</a:t>
            </a:r>
            <a:endParaRPr lang="en-US" sz="1550" dirty="0"/>
          </a:p>
        </p:txBody>
      </p:sp>
      <p:sp>
        <p:nvSpPr>
          <p:cNvPr id="18" name="Shape 16"/>
          <p:cNvSpPr/>
          <p:nvPr/>
        </p:nvSpPr>
        <p:spPr>
          <a:xfrm>
            <a:off x="7414379" y="4451985"/>
            <a:ext cx="6422231" cy="2031921"/>
          </a:xfrm>
          <a:prstGeom prst="roundRect">
            <a:avLst>
              <a:gd name="adj" fmla="val 4102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7780" dir="2700000" algn="bl" rotWithShape="0">
              <a:srgbClr val="C7A8A8">
                <a:alpha val="100000"/>
              </a:srgbClr>
            </a:outerShdw>
          </a:effectLst>
        </p:spPr>
      </p:sp>
      <p:sp>
        <p:nvSpPr>
          <p:cNvPr id="19" name="Text 17"/>
          <p:cNvSpPr/>
          <p:nvPr/>
        </p:nvSpPr>
        <p:spPr>
          <a:xfrm>
            <a:off x="7620357" y="465796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Zvjezdica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* (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Džoker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)</a:t>
            </a:r>
            <a:endParaRPr lang="en-US" sz="1950" dirty="0"/>
          </a:p>
        </p:txBody>
      </p:sp>
      <p:sp>
        <p:nvSpPr>
          <p:cNvPr id="20" name="Text 18"/>
          <p:cNvSpPr/>
          <p:nvPr/>
        </p:nvSpPr>
        <p:spPr>
          <a:xfrm>
            <a:off x="7620357" y="5087183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pl-PL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Rezervirano mjesto za riječi koje nedostaju</a:t>
            </a:r>
            <a:endParaRPr lang="en-US" sz="1550" dirty="0"/>
          </a:p>
        </p:txBody>
      </p:sp>
      <p:sp>
        <p:nvSpPr>
          <p:cNvPr id="21" name="Text 19"/>
          <p:cNvSpPr/>
          <p:nvPr/>
        </p:nvSpPr>
        <p:spPr>
          <a:xfrm>
            <a:off x="7620357" y="5523786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b="1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Primjer</a:t>
            </a:r>
            <a:r>
              <a:rPr lang="en-US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: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"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Utjecaj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klimu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</a:t>
            </a:r>
            <a:endParaRPr lang="en-US" sz="1550" dirty="0"/>
          </a:p>
        </p:txBody>
      </p:sp>
      <p:sp>
        <p:nvSpPr>
          <p:cNvPr id="22" name="Text 20"/>
          <p:cNvSpPr/>
          <p:nvPr/>
        </p:nvSpPr>
        <p:spPr>
          <a:xfrm>
            <a:off x="7620357" y="5960388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Vraća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"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utjecaj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klimatskih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promjena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ili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"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utjecaj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klimatske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politike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</a:t>
            </a:r>
            <a:endParaRPr lang="en-US" sz="1550" dirty="0"/>
          </a:p>
        </p:txBody>
      </p:sp>
      <p:sp>
        <p:nvSpPr>
          <p:cNvPr id="23" name="Text 21"/>
          <p:cNvSpPr/>
          <p:nvPr/>
        </p:nvSpPr>
        <p:spPr>
          <a:xfrm>
            <a:off x="793790" y="6707148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Ovi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operatori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vam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daju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veću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kontrolu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nad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rezultatima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pretrage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pomažući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vam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da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pronađete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tačno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ono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što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vam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treba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bez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pregledavanja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endParaRPr lang="bs-Latn-BA" sz="1550" dirty="0">
              <a:solidFill>
                <a:srgbClr val="6F655D"/>
              </a:solidFill>
              <a:latin typeface="Public Sans" pitchFamily="34" charset="0"/>
              <a:ea typeface="Public Sans" pitchFamily="34" charset="-122"/>
              <a:cs typeface="Public Sans" pitchFamily="34" charset="-120"/>
            </a:endParaRPr>
          </a:p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nebitnih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stranica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30561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850"/>
              </a:lnSpc>
            </a:pPr>
            <a:r>
              <a:rPr lang="pl-PL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Napredni alati za pretraživanje: Preciznost na dohvat ruke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3168372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Kada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osnovne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strategije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pretraživanja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nisu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dovoljne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većina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pretraživača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nudi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napredne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alate koji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će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vam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pomoći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da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kopate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dublje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poboljšate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svoje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rezultate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još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više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: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3790" y="422505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Filtriraj</a:t>
            </a:r>
            <a:r>
              <a:rPr lang="en-US" sz="195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po: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90" y="4733568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Jezik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793790" y="5120521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Regija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93790" y="5507474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Raspon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datuma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(za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najnovija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ažuriranja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)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793790" y="5894427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Tip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datoteke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(PDF-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ovi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Word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dokumenti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PowerPoint)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4821674" y="422505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Prednosti</a:t>
            </a:r>
            <a:r>
              <a:rPr lang="en-US" sz="195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: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4821674" y="4733568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Više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preciznosti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u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rezultatima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4821674" y="5120521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500"/>
              </a:lnSpc>
              <a:buSzPct val="100000"/>
              <a:buChar char="•"/>
            </a:pPr>
            <a:r>
              <a:rPr lang="pt-BR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Usredotočite se upravo na ono što vam treba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4821674" y="5507474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Izbjegavajte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irelevantne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stranice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4821674" y="5894427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Pronalaženje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specifičnih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formata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dokumenata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075" y="545187"/>
            <a:ext cx="11607284" cy="619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Unakrsna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provjera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informacija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: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Ključ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pouzdanosti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075" y="1640681"/>
            <a:ext cx="7633097" cy="951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Jedan od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najvećih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izazova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u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današnjem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svijetu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prepunom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informacija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je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osigurati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da ono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što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pronađete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bude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vjerodostojno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Dezinformacije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pristrasnost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široko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rasprostranjene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zbog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čega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je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ključno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unakrsno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provjeravati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činjenice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iz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više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izvora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075" y="2790468"/>
            <a:ext cx="3219093" cy="3098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Dajte</a:t>
            </a:r>
            <a:r>
              <a:rPr lang="en-US" sz="195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prioritet</a:t>
            </a:r>
            <a:r>
              <a:rPr lang="en-US" sz="195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renomiranim</a:t>
            </a:r>
            <a:r>
              <a:rPr lang="en-US" sz="195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izvorima</a:t>
            </a:r>
            <a:r>
              <a:rPr lang="en-US" sz="195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: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93075" y="3298508"/>
            <a:ext cx="7633097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450"/>
              </a:lnSpc>
              <a:buSzPct val="100000"/>
              <a:buChar char="•"/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Recenzirani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časopisi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075" y="3684984"/>
            <a:ext cx="7633097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450"/>
              </a:lnSpc>
              <a:buSzPct val="100000"/>
              <a:buChar char="•"/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Vladine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publikacije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(.gov)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075" y="4071461"/>
            <a:ext cx="7633097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450"/>
              </a:lnSpc>
              <a:buSzPct val="100000"/>
              <a:buChar char="•"/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Akademske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institucije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(.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edu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)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93075" y="4457938"/>
            <a:ext cx="7633097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Dobro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uspostavljene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novinske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organizacije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93075" y="4844415"/>
            <a:ext cx="7633097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450"/>
              </a:lnSpc>
              <a:buSzPct val="100000"/>
              <a:buChar char="•"/>
            </a:pPr>
            <a:r>
              <a:rPr lang="it-IT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Web stranice sa citatima i izvorima</a:t>
            </a:r>
            <a:endParaRPr lang="en-US" sz="155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424" y="1685330"/>
            <a:ext cx="4927521" cy="4927521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793075" y="7058858"/>
            <a:ext cx="13044249" cy="6343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Zapamtite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: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Čak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izvori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koji se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prvi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pogled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čine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pouzdanima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trebaju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biti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provjereni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 Ako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dva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ili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više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renomiranih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izvora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potvrđuju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istu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informaciju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možete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biti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sigurniji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u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njenu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tačnost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2025"/>
            <a:ext cx="1015293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sv-SE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Praktični primjer: Istraživanje klimatskih promjena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978938"/>
            <a:ext cx="6521410" cy="79379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92148" y="297108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Osnovna</a:t>
            </a: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pretraga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992148" y="3400306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Klimatske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promjene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992148" y="3836908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Milijuni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rezultata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mnogi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nebitni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za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vaše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specifične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potrebe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1978938"/>
            <a:ext cx="6521410" cy="79379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513558" y="297108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Rafinirana</a:t>
            </a: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pretraga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7513558" y="3400306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Efekti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klimatskih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promjena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poljoprivredu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 -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Ekonomska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stranica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:.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edu</a:t>
            </a:r>
            <a:endParaRPr lang="en-US" sz="1550" dirty="0"/>
          </a:p>
        </p:txBody>
      </p:sp>
      <p:sp>
        <p:nvSpPr>
          <p:cNvPr id="10" name="Text 6"/>
          <p:cNvSpPr/>
          <p:nvPr/>
        </p:nvSpPr>
        <p:spPr>
          <a:xfrm>
            <a:off x="7513558" y="3836908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Akademski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izvori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fokusirani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posebno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poljoprivredne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utjecaje</a:t>
            </a:r>
            <a:endParaRPr lang="en-US" sz="15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352806"/>
            <a:ext cx="6521410" cy="79379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92148" y="534495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Napredni</a:t>
            </a: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filteri</a:t>
            </a:r>
            <a:endParaRPr lang="en-US" sz="1950" dirty="0"/>
          </a:p>
        </p:txBody>
      </p:sp>
      <p:sp>
        <p:nvSpPr>
          <p:cNvPr id="13" name="Text 8"/>
          <p:cNvSpPr/>
          <p:nvPr/>
        </p:nvSpPr>
        <p:spPr>
          <a:xfrm>
            <a:off x="992148" y="5774174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Dodaj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filter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datuma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za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posljednje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2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godine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tip PDF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datoteke</a:t>
            </a:r>
            <a:endParaRPr lang="en-US" sz="1550" dirty="0"/>
          </a:p>
        </p:txBody>
      </p:sp>
      <p:sp>
        <p:nvSpPr>
          <p:cNvPr id="14" name="Text 9"/>
          <p:cNvSpPr/>
          <p:nvPr/>
        </p:nvSpPr>
        <p:spPr>
          <a:xfrm>
            <a:off x="992148" y="6210776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pl-PL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Nedavni akademski radovi u formatu za preuzimanje</a:t>
            </a:r>
            <a:endParaRPr lang="en-US" sz="155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4352806"/>
            <a:ext cx="6521410" cy="793790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7513558" y="534495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Unakrsna</a:t>
            </a: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provjera</a:t>
            </a:r>
            <a:endParaRPr lang="en-US" sz="1950" dirty="0"/>
          </a:p>
        </p:txBody>
      </p:sp>
      <p:sp>
        <p:nvSpPr>
          <p:cNvPr id="17" name="Text 11"/>
          <p:cNvSpPr/>
          <p:nvPr/>
        </p:nvSpPr>
        <p:spPr>
          <a:xfrm>
            <a:off x="7513558" y="5774174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pl-PL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Uporedite nalaze u više akademskih izvora</a:t>
            </a:r>
            <a:endParaRPr lang="en-US" sz="1550" dirty="0"/>
          </a:p>
        </p:txBody>
      </p:sp>
      <p:sp>
        <p:nvSpPr>
          <p:cNvPr id="18" name="Text 12"/>
          <p:cNvSpPr/>
          <p:nvPr/>
        </p:nvSpPr>
        <p:spPr>
          <a:xfrm>
            <a:off x="7513558" y="6210776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Provjerite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ključne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statistike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vladinim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izvještajima</a:t>
            </a:r>
            <a:endParaRPr lang="en-US" sz="1550" dirty="0"/>
          </a:p>
        </p:txBody>
      </p:sp>
      <p:sp>
        <p:nvSpPr>
          <p:cNvPr id="19" name="Text 13"/>
          <p:cNvSpPr/>
          <p:nvPr/>
        </p:nvSpPr>
        <p:spPr>
          <a:xfrm>
            <a:off x="793790" y="6949916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Ova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progresija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pokazuje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kako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kombiniranje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sve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tri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strategije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dovodi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do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pouzdanijih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relevantnijih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specifičnijih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informacija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od same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osnovne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pretrage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3787" y="684848"/>
            <a:ext cx="8634770" cy="604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750"/>
              </a:lnSpc>
            </a:pPr>
            <a:r>
              <a:rPr lang="en-US" sz="38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Prednosti</a:t>
            </a:r>
            <a:r>
              <a:rPr lang="en-US" sz="38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8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ovladavanja</a:t>
            </a:r>
            <a:r>
              <a:rPr lang="en-US" sz="38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8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vještinama</a:t>
            </a:r>
            <a:r>
              <a:rPr lang="en-US" sz="38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8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pretraživanja</a:t>
            </a:r>
            <a:endParaRPr lang="en-US" sz="38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787" y="1797010"/>
            <a:ext cx="4949904" cy="4949904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203275" y="1797010"/>
            <a:ext cx="7660838" cy="1237536"/>
          </a:xfrm>
          <a:prstGeom prst="roundRect">
            <a:avLst>
              <a:gd name="adj" fmla="val 6566"/>
            </a:avLst>
          </a:prstGeom>
          <a:solidFill>
            <a:srgbClr val="FFFAF6"/>
          </a:solidFill>
          <a:ln w="22860">
            <a:solidFill>
              <a:srgbClr val="E1C2C2"/>
            </a:solidFill>
            <a:prstDash val="solid"/>
          </a:ln>
          <a:effectLst>
            <a:outerShdw dist="17780" dir="2700000" algn="bl" rotWithShape="0">
              <a:srgbClr val="E1C2C2">
                <a:alpha val="100000"/>
              </a:srgbClr>
            </a:outerShdw>
          </a:effectLst>
        </p:spPr>
      </p:sp>
      <p:sp>
        <p:nvSpPr>
          <p:cNvPr id="5" name="Text 2"/>
          <p:cNvSpPr/>
          <p:nvPr/>
        </p:nvSpPr>
        <p:spPr>
          <a:xfrm>
            <a:off x="6419493" y="2013228"/>
            <a:ext cx="2418159" cy="302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90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Uštedite</a:t>
            </a:r>
            <a:r>
              <a:rPr lang="en-US" sz="190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0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dragocjeno</a:t>
            </a:r>
            <a:r>
              <a:rPr lang="en-US" sz="190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0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vrijeme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6419493" y="2508766"/>
            <a:ext cx="7228403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Brzo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pronađite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ono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što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vam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je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potrebno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bez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skrolanja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kroz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stranice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nebitnih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rezultata</a:t>
            </a:r>
            <a:endParaRPr lang="en-US" sz="1500" dirty="0"/>
          </a:p>
        </p:txBody>
      </p:sp>
      <p:sp>
        <p:nvSpPr>
          <p:cNvPr id="7" name="Shape 4"/>
          <p:cNvSpPr/>
          <p:nvPr/>
        </p:nvSpPr>
        <p:spPr>
          <a:xfrm>
            <a:off x="6203275" y="3227903"/>
            <a:ext cx="7660838" cy="1237536"/>
          </a:xfrm>
          <a:prstGeom prst="roundRect">
            <a:avLst>
              <a:gd name="adj" fmla="val 6566"/>
            </a:avLst>
          </a:prstGeom>
          <a:solidFill>
            <a:srgbClr val="FFFAF6"/>
          </a:solidFill>
          <a:ln w="22860">
            <a:solidFill>
              <a:srgbClr val="CCC4EC"/>
            </a:solidFill>
            <a:prstDash val="solid"/>
          </a:ln>
          <a:effectLst>
            <a:outerShdw dist="17780" dir="2700000" algn="bl" rotWithShape="0">
              <a:srgbClr val="CCC4EC">
                <a:alpha val="100000"/>
              </a:srgbClr>
            </a:outerShdw>
          </a:effectLst>
        </p:spPr>
      </p:sp>
      <p:sp>
        <p:nvSpPr>
          <p:cNvPr id="8" name="Text 5"/>
          <p:cNvSpPr/>
          <p:nvPr/>
        </p:nvSpPr>
        <p:spPr>
          <a:xfrm>
            <a:off x="6419493" y="3444121"/>
            <a:ext cx="2562820" cy="302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90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Povećajte</a:t>
            </a:r>
            <a:r>
              <a:rPr lang="en-US" sz="190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0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kvalitet</a:t>
            </a:r>
            <a:r>
              <a:rPr lang="en-US" sz="190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0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istraživanja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6419493" y="3939659"/>
            <a:ext cx="7228403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Pristup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preciznijim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relevantnim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informacijama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iz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vjerodostojnih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izvora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6203275" y="4658797"/>
            <a:ext cx="7660838" cy="1237536"/>
          </a:xfrm>
          <a:prstGeom prst="roundRect">
            <a:avLst>
              <a:gd name="adj" fmla="val 6566"/>
            </a:avLst>
          </a:prstGeom>
          <a:solidFill>
            <a:srgbClr val="FFFAF6"/>
          </a:solidFill>
          <a:ln w="22860">
            <a:solidFill>
              <a:srgbClr val="B4DAE4"/>
            </a:solidFill>
            <a:prstDash val="solid"/>
          </a:ln>
          <a:effectLst>
            <a:outerShdw dist="17780" dir="2700000" algn="bl" rotWithShape="0">
              <a:srgbClr val="B4DAE4">
                <a:alpha val="100000"/>
              </a:srgbClr>
            </a:outerShdw>
          </a:effectLst>
        </p:spPr>
      </p:sp>
      <p:sp>
        <p:nvSpPr>
          <p:cNvPr id="11" name="Text 8"/>
          <p:cNvSpPr/>
          <p:nvPr/>
        </p:nvSpPr>
        <p:spPr>
          <a:xfrm>
            <a:off x="6419493" y="4875014"/>
            <a:ext cx="2418159" cy="302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90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Osigurajte</a:t>
            </a:r>
            <a:r>
              <a:rPr lang="en-US" sz="190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0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točnost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6419493" y="5370552"/>
            <a:ext cx="7228403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Identificirajte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filtrirajte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dezinformacije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unakrsnom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provjerom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činjenica</a:t>
            </a:r>
            <a:endParaRPr lang="en-US" sz="1500" dirty="0"/>
          </a:p>
        </p:txBody>
      </p:sp>
      <p:sp>
        <p:nvSpPr>
          <p:cNvPr id="13" name="Shape 10"/>
          <p:cNvSpPr/>
          <p:nvPr/>
        </p:nvSpPr>
        <p:spPr>
          <a:xfrm>
            <a:off x="6203275" y="6089690"/>
            <a:ext cx="7660838" cy="1237536"/>
          </a:xfrm>
          <a:prstGeom prst="roundRect">
            <a:avLst>
              <a:gd name="adj" fmla="val 6566"/>
            </a:avLst>
          </a:prstGeom>
          <a:solidFill>
            <a:srgbClr val="FFFAF6"/>
          </a:solidFill>
          <a:ln w="22860">
            <a:solidFill>
              <a:srgbClr val="E1C2C2"/>
            </a:solidFill>
            <a:prstDash val="solid"/>
          </a:ln>
          <a:effectLst>
            <a:outerShdw dist="17780" dir="2700000" algn="bl" rotWithShape="0">
              <a:srgbClr val="E1C2C2">
                <a:alpha val="100000"/>
              </a:srgbClr>
            </a:outerShdw>
          </a:effectLst>
        </p:spPr>
      </p:sp>
      <p:sp>
        <p:nvSpPr>
          <p:cNvPr id="14" name="Text 11"/>
          <p:cNvSpPr/>
          <p:nvPr/>
        </p:nvSpPr>
        <p:spPr>
          <a:xfrm>
            <a:off x="6419493" y="6305907"/>
            <a:ext cx="2457569" cy="302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90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Donesite</a:t>
            </a:r>
            <a:r>
              <a:rPr lang="en-US" sz="190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0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bolje</a:t>
            </a:r>
            <a:r>
              <a:rPr lang="en-US" sz="190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0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odluke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6419493" y="6801445"/>
            <a:ext cx="7228403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Bazirajte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svoje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izbore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pouzdanim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sveobuhvatnim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informacijama</a:t>
            </a:r>
            <a:endParaRPr lang="en-US" sz="1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904</Words>
  <Application>Microsoft Office PowerPoint</Application>
  <PresentationFormat>Custom</PresentationFormat>
  <Paragraphs>117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Public Sans</vt:lpstr>
      <vt:lpstr>Playfair Display Semi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azra</dc:creator>
  <cp:lastModifiedBy>Azra Tupkusic</cp:lastModifiedBy>
  <cp:revision>2</cp:revision>
  <dcterms:created xsi:type="dcterms:W3CDTF">2025-09-11T13:03:51Z</dcterms:created>
  <dcterms:modified xsi:type="dcterms:W3CDTF">2025-09-28T17:26:05Z</dcterms:modified>
</cp:coreProperties>
</file>