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Quattrocento" panose="02020502030000000404" pitchFamily="18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5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078236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2048351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308515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Analiza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novinskih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r>
              <a:rPr lang="pl-PL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 čitanje u informacijskom dobu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1361"/>
            <a:ext cx="102733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pl-PL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Ključni zaključci za kritičku analizu vijesti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6636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Svijest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Shvatite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pet W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H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osigurali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sveobuhvatnu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pokrivenost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Primijeniti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kredibiliteta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relevantnosti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663666"/>
            <a:ext cx="36100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vs.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priznanje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254931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Razviti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provjerljivih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2602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</a:t>
            </a: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485155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Vježbajte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preispitujući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njegovu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interpretaciju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610219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temelj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potrošnju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eri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kojoj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stalno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bombardirani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1682710" y="2991922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1050"/>
              </a:lnSpc>
            </a:pPr>
            <a:r>
              <a:rPr lang="en-US" sz="8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Hvala!</a:t>
            </a:r>
            <a:endParaRPr lang="en-US" sz="8850" dirty="0"/>
          </a:p>
        </p:txBody>
      </p:sp>
      <p:sp>
        <p:nvSpPr>
          <p:cNvPr id="5" name="Text 2"/>
          <p:cNvSpPr/>
          <p:nvPr/>
        </p:nvSpPr>
        <p:spPr>
          <a:xfrm>
            <a:off x="837724" y="4758928"/>
            <a:ext cx="12954952" cy="4786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750"/>
              </a:lnSpc>
            </a:pPr>
            <a:r>
              <a:rPr lang="bs-Latn-BA" sz="235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Pitanja?</a:t>
            </a:r>
            <a:endParaRPr lang="en-US" sz="2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3923228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22120"/>
            <a:ext cx="632210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0751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Aktivni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107519" y="3670221"/>
            <a:ext cx="361914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aktivan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dublji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složeniji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angažman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tekstom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904887"/>
            <a:ext cx="4158734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505569" y="31746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Analitički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505569" y="3670221"/>
            <a:ext cx="361914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pl-PL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 je proces analize, tumačenja, a ponekad i procjene sadržaja.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904887"/>
            <a:ext cx="4158853" cy="2567226"/>
          </a:xfrm>
          <a:prstGeom prst="roundRect">
            <a:avLst>
              <a:gd name="adj" fmla="val 1399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03619" y="3174682"/>
            <a:ext cx="286226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ispitivanju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903619" y="3670221"/>
            <a:ext cx="36192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vještine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razmišljanja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preispitamo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naše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vlastito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37724" y="5741313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razmotriti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članci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strukturirani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procijeniti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vjerodostojnost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odrediti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potvrđene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6053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23059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Najčešća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"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predstavlja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najviše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najmanje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struktura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odmah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privlači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pažnju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pojašnjenje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nastavlja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32435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brzo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shvate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tačke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pročitaju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omogućava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urednicima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režu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gubitka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bitnih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65252"/>
            <a:ext cx="85010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Elementi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piramide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06993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308562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Lead/Lede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3581162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paragraf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najvažnije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poantu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priče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2248019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726650"/>
            <a:ext cx="294786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Sekundarne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3222188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Daljnji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opis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olova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statistikama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5184815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5663446"/>
            <a:ext cx="31311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Pozadinske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6158984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vode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tačke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/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4825841"/>
            <a:ext cx="6357818" cy="239316"/>
          </a:xfrm>
          <a:prstGeom prst="roundRect">
            <a:avLst>
              <a:gd name="adj" fmla="val 15004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5304473"/>
            <a:ext cx="29295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Dodatne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5800011"/>
            <a:ext cx="58791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Prateći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prethodno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poboljšavaju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glavnu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priču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0687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Pet W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H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4" name="Text 2"/>
          <p:cNvSpPr/>
          <p:nvPr/>
        </p:nvSpPr>
        <p:spPr>
          <a:xfrm>
            <a:off x="1077039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bs-Latn-BA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Who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it-IT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 ili entiteti uključeni u priču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7434858" y="1913453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7" name="Text 5"/>
          <p:cNvSpPr/>
          <p:nvPr/>
        </p:nvSpPr>
        <p:spPr>
          <a:xfrm>
            <a:off x="7674173" y="215276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What?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74173" y="2648307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problem koji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dogodio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37724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0" name="Text 8"/>
          <p:cNvSpPr/>
          <p:nvPr/>
        </p:nvSpPr>
        <p:spPr>
          <a:xfrm>
            <a:off x="1077039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When?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77039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Vrijeme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dogodio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434858" y="350996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3" name="Text 11"/>
          <p:cNvSpPr/>
          <p:nvPr/>
        </p:nvSpPr>
        <p:spPr>
          <a:xfrm>
            <a:off x="7674173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Where?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74173" y="4244816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Lokacija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6" name="Text 14"/>
          <p:cNvSpPr/>
          <p:nvPr/>
        </p:nvSpPr>
        <p:spPr>
          <a:xfrm>
            <a:off x="1077039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Why?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1077039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dogodio</a:t>
            </a:r>
            <a:endParaRPr lang="en-US" sz="1850" dirty="0"/>
          </a:p>
        </p:txBody>
      </p:sp>
      <p:sp>
        <p:nvSpPr>
          <p:cNvPr id="18" name="Shape 16"/>
          <p:cNvSpPr/>
          <p:nvPr/>
        </p:nvSpPr>
        <p:spPr>
          <a:xfrm>
            <a:off x="7434858" y="5106472"/>
            <a:ext cx="635781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</p:sp>
      <p:sp>
        <p:nvSpPr>
          <p:cNvPr id="19" name="Text 17"/>
          <p:cNvSpPr/>
          <p:nvPr/>
        </p:nvSpPr>
        <p:spPr>
          <a:xfrm>
            <a:off x="7674173" y="534578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How?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674173" y="5841325"/>
            <a:ext cx="58791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pl-PL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Način na koji se događaj dogodio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837724" y="6732865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Opsežan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novinski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članak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trebao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odgovoriti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pružio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potpune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pokriva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8449270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Evaluacija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SIFT </a:t>
            </a:r>
            <a:r>
              <a:rPr lang="en-US" sz="40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metoda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8" y="1798796"/>
            <a:ext cx="6294239" cy="629423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6663" y="1750100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češće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relevantnih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dokaza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ključno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mehanizam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koji je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Mike Caufield,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okvir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procjenu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586663" y="3329226"/>
            <a:ext cx="6294239" cy="1384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SIFT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procijene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relevantnost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pouzdanost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potvrđujuće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izvještavanje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predstavljene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koreliraju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originalnim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7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podacima</a:t>
            </a: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6176" y="657463"/>
            <a:ext cx="6958251" cy="702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Objašnjenje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SIFT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metode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76" y="1837968"/>
            <a:ext cx="1194673" cy="14335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69688" y="2076807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69688" y="2571512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Zastanite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dijeljenja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vjerovanja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Odvojite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trenutak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procijenite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ono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76" y="3271480"/>
            <a:ext cx="1194673" cy="14335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9688" y="3510320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269688" y="4005024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stoji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stručnost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predrasude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76" y="4704993"/>
            <a:ext cx="1194673" cy="143351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269688" y="4943832"/>
            <a:ext cx="2810947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Pronađite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bolju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pokrivenost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269688" y="5438537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Potražite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pouzdane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koji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izvještavaju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istoj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76" y="6138505"/>
            <a:ext cx="1194673" cy="143351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269688" y="6377345"/>
            <a:ext cx="3969901" cy="351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Trag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tvrdnje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citati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mediji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2269688" y="6872049"/>
            <a:ext cx="11524536" cy="382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natrag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biste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sigurni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nisu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iskrivljene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8308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</a:t>
            </a:r>
            <a:r>
              <a:rPr lang="en-US" sz="22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22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3480673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osnovu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provjerljivih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provjerljivih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433042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pt-BR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Odgovara na pet Ws i H pitanja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37724" y="5180171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it-IT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 se dokazati kao istinito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37724" y="5646896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Objektivna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prezentacija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događaja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37724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Multiple sources typically cited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871561" y="28894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1D4241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871561" y="3480673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4871561" y="3947398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Autorske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prosudbe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pitanjima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71561" y="4797147"/>
            <a:ext cx="34423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Subjektivno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tumačenje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871561" y="5263872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uključivati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usredotočuje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perspektivu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863942" y="6496645"/>
            <a:ext cx="34423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Često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uvjerljiv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jezik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0668"/>
            <a:ext cx="83325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Zašto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ova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diferencijacija</a:t>
            </a: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44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važna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229439" y="2983230"/>
            <a:ext cx="285857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Kritičko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razumijevanje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3478768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razumiju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problema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2713434"/>
            <a:ext cx="4158734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3577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5627489" y="2983230"/>
            <a:ext cx="34528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Informisano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donošenje</a:t>
            </a:r>
            <a:endParaRPr lang="bs-Latn-BA" sz="2200" dirty="0">
              <a:solidFill>
                <a:srgbClr val="F9EEE7"/>
              </a:solidFill>
              <a:latin typeface="Quattrocento" pitchFamily="34" charset="0"/>
              <a:ea typeface="Quattrocento" pitchFamily="34" charset="-122"/>
              <a:cs typeface="Quattrocento" pitchFamily="34" charset="-120"/>
            </a:endParaRPr>
          </a:p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05283" y="3670280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Omogućava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postupke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odluke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zasnivaju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provjerenim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nečijim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ličnim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stavovima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2713434"/>
            <a:ext cx="4158853" cy="2950250"/>
          </a:xfrm>
          <a:prstGeom prst="roundRect">
            <a:avLst>
              <a:gd name="adj" fmla="val 1217"/>
            </a:avLst>
          </a:prstGeom>
          <a:solidFill>
            <a:srgbClr val="123332"/>
          </a:solidFill>
          <a:ln w="3048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33823" y="2713434"/>
            <a:ext cx="121920" cy="2950250"/>
          </a:xfrm>
          <a:prstGeom prst="roundRect">
            <a:avLst>
              <a:gd name="adj" fmla="val 29451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025539" y="2983230"/>
            <a:ext cx="316872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Izbjegavanje</a:t>
            </a: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22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dezinformacija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3478768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diferencijacija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čitateljima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preispitaju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izložena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uzimaju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apsolutnu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istinu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5932884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000"/>
              </a:lnSpc>
            </a:pP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odvajanja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vijesti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mišljenja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od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suštinskog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izgradnju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kritičkih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vještina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čitanja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današnjem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okruženju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zasićenom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8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informacijama</a:t>
            </a: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1397</TotalTime>
  <Words>675</Words>
  <Application>Microsoft Office PowerPoint</Application>
  <PresentationFormat>Custom</PresentationFormat>
  <Paragraphs>94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Quattrocento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2025-09-11T14:12:37Z</dcterms:created>
  <dcterms:modified xsi:type="dcterms:W3CDTF">2025-10-01T18:19:29Z</dcterms:modified>
</cp:coreProperties>
</file>