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224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078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98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56" y="592693"/>
            <a:ext cx="1448276" cy="144827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23128" y="811411"/>
            <a:ext cx="5271016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MEDIActive Youth: Informing the Balkans</a:t>
            </a:r>
            <a:endParaRPr lang="en-US" sz="2100" dirty="0"/>
          </a:p>
        </p:txBody>
      </p:sp>
      <p:sp>
        <p:nvSpPr>
          <p:cNvPr id="5" name="Text 1"/>
          <p:cNvSpPr/>
          <p:nvPr/>
        </p:nvSpPr>
        <p:spPr>
          <a:xfrm>
            <a:off x="764857" y="1990511"/>
            <a:ext cx="7629287" cy="270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650"/>
              </a:lnSpc>
            </a:pPr>
            <a:r>
              <a:rPr lang="en-US" sz="85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Omladinski</a:t>
            </a:r>
            <a:r>
              <a:rPr lang="en-US" sz="85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85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medijski</a:t>
            </a:r>
            <a:r>
              <a:rPr lang="en-US" sz="85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85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aktivizam</a:t>
            </a:r>
            <a:endParaRPr lang="en-US" sz="8500" dirty="0"/>
          </a:p>
        </p:txBody>
      </p:sp>
      <p:sp>
        <p:nvSpPr>
          <p:cNvPr id="6" name="Text 2"/>
          <p:cNvSpPr/>
          <p:nvPr/>
        </p:nvSpPr>
        <p:spPr>
          <a:xfrm>
            <a:off x="757356" y="6336387"/>
            <a:ext cx="7629287" cy="1081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250"/>
              </a:lnSpc>
            </a:pPr>
            <a:r>
              <a:rPr lang="pl-PL" sz="34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Moć i zamke u digitalnom dobu</a:t>
            </a:r>
            <a:endParaRPr lang="en-US" sz="3400" dirty="0"/>
          </a:p>
        </p:txBody>
      </p:sp>
      <p:sp>
        <p:nvSpPr>
          <p:cNvPr id="7" name="Text 3"/>
          <p:cNvSpPr/>
          <p:nvPr/>
        </p:nvSpPr>
        <p:spPr>
          <a:xfrm>
            <a:off x="757357" y="7290673"/>
            <a:ext cx="7629287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51084" y="403978"/>
            <a:ext cx="119774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Značajni</a:t>
            </a:r>
            <a:r>
              <a:rPr lang="en-US" sz="44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primjeri</a:t>
            </a:r>
            <a:r>
              <a:rPr lang="en-US" sz="44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omladinskog</a:t>
            </a:r>
            <a:r>
              <a:rPr lang="en-US" sz="44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medijskog</a:t>
            </a:r>
            <a:r>
              <a:rPr lang="en-US" sz="44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endParaRPr lang="bs-Latn-BA" sz="4450" b="1" dirty="0">
              <a:solidFill>
                <a:srgbClr val="403C4E"/>
              </a:solidFill>
              <a:ea typeface="Merriweather Bold" pitchFamily="34" charset="-122"/>
              <a:cs typeface="Merriweather Bold" pitchFamily="34" charset="-120"/>
            </a:endParaRPr>
          </a:p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aktivizma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79201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93790" y="2148721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3657540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61614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051084" y="2746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Arapsko</a:t>
            </a: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proljeće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51084" y="3236595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organizovanje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ustanaka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Bliskog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istoka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zaobilazeći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cenzuru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omogućavajući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masovnu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mobilizaciju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2179201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428548" y="2148721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0292298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0496371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7685842" y="2746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Black Lives Matter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85842" y="3236595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Omladinski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pojačali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hashtagove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live streaming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dovodeći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ptanje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policijske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brutalnosti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pažnju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149572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93790" y="5119092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3657540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3861614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1051084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Klimatske</a:t>
            </a: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promjene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1051084" y="6206966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Greta Thunberg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drugi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bi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organizovali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klimatske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štrajkove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vršili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pritisak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svjetske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lidere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smislenu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akciju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428548" y="5149572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7428548" y="5119092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0292298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10496371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7685842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#MeToo </a:t>
            </a: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Pokret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7685842" y="6206966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Uglavnom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vođen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aktivistima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ovaj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brzo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proširio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putem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bi se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pozabavio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seksualnim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uznemiravanjem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napadima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svijeta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8413"/>
            <a:ext cx="83617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Zaključak</a:t>
            </a:r>
            <a:r>
              <a:rPr lang="en-US" sz="44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: </a:t>
            </a: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Analogija</a:t>
            </a:r>
            <a:r>
              <a:rPr lang="en-US" sz="44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alata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4802505"/>
            <a:ext cx="590454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Hilti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odvijača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moćan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alat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koji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može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efikasan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samo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korisnik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njime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upravljati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802505"/>
            <a:ext cx="30480" cy="1088708"/>
          </a:xfrm>
          <a:prstGeom prst="rect">
            <a:avLst/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793790" y="6146363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većinu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kojima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nedostaje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adekvatna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"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obuka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iskustvo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služe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prepreka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 ne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pokretač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političkog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osnaživanja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774168"/>
            <a:ext cx="49357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Iskorištavanje</a:t>
            </a: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punog</a:t>
            </a: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potencijala</a:t>
            </a: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zahtijeva</a:t>
            </a: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: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599521" y="535531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pismenost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7975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sv-SE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Aktivan angažman sa različitim perspektivama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23970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Dobro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razvijenu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svijest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99521" y="668190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Tradicionalne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istraživačke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vještine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599521" y="712410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Sposobnost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provjere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informacija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793790" y="2699980"/>
            <a:ext cx="13042821" cy="212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700"/>
              </a:lnSpc>
            </a:pPr>
            <a:r>
              <a:rPr lang="en-US" sz="133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Hvala</a:t>
            </a:r>
            <a:endParaRPr lang="en-US" sz="13350" dirty="0"/>
          </a:p>
        </p:txBody>
      </p:sp>
      <p:sp>
        <p:nvSpPr>
          <p:cNvPr id="5" name="Text 2"/>
          <p:cNvSpPr/>
          <p:nvPr/>
        </p:nvSpPr>
        <p:spPr>
          <a:xfrm>
            <a:off x="793790" y="51665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Pitanja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?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26093"/>
            <a:ext cx="7556421" cy="1503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Omladinski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aktivizam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bio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moćna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sila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promjene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istoriju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modernoj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eri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evoluirao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s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digitalnom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tehnologijom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stvarajući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mogućnosti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Ova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prezentacija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istražuje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promjene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uticaj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svijest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vještine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potrebne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snalaženje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današnjem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informacijskom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pejzažu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3299"/>
            <a:ext cx="68644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Definisanje</a:t>
            </a:r>
            <a:r>
              <a:rPr lang="en-US" sz="44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omladinskog</a:t>
            </a:r>
            <a:r>
              <a:rPr lang="en-US" sz="44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aktivizma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51084" y="30530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Aktivno</a:t>
            </a: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učešće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543419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aktivno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promovišu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promjene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kampanje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zagovaranja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podizanje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građanski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angažman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volontiranje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74256" y="3053001"/>
            <a:ext cx="34125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Iznad</a:t>
            </a: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protesta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543419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Uključuje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suptilnije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obrazovne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inicijative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izgradnju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vještina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građansko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učešće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97427" y="30530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Evoluirajuća</a:t>
            </a: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definicija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543419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Proširio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tokom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vremena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bi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obuhvatio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različite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pristupe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njegovanju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aktivnog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građanstva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87037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naučnik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Ron Kassimir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direktno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težnje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naglašavajući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njihovog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65296"/>
            <a:ext cx="5966222" cy="528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50"/>
              </a:lnSpc>
            </a:pPr>
            <a:r>
              <a:rPr lang="en-US" sz="33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Zašto</a:t>
            </a:r>
            <a:r>
              <a:rPr lang="en-US" sz="33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je </a:t>
            </a:r>
            <a:r>
              <a:rPr lang="en-US" sz="33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omladinski</a:t>
            </a:r>
            <a:r>
              <a:rPr lang="en-US" sz="33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33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aktivizam</a:t>
            </a:r>
            <a:r>
              <a:rPr lang="en-US" sz="33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33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važan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7" y="1438037"/>
            <a:ext cx="6516648" cy="65166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29155" y="1400056"/>
            <a:ext cx="651664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donose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svježe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energiju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predanost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rješavanju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društvenih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pitanja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7529155" y="2027277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Njihovo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uključivanje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pomaže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oblikovanju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budućeg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vodstva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7529155" y="2330291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Održava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demokratsko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učešće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7529155" y="2660094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suštinskog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rješavanje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izazova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21.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vijeka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529155" y="2989898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pl-PL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Stvara pozitivne promjene za zajednice i šire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92217" y="8335208"/>
            <a:ext cx="13445966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Digitalno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doba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transformisalo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omladinski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aktivizam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obezbjeđivanje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novih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alatki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uključivanje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predstavlja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izazove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održavanje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dugoročne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posvećenosti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rješavanje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digitalne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podjele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suprotstavljanje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vladinom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nadzoru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3874" y="929045"/>
            <a:ext cx="7649051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250"/>
              </a:lnSpc>
            </a:pPr>
            <a:r>
              <a:rPr lang="pl-PL" sz="42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Uticaj</a:t>
            </a:r>
            <a:r>
              <a:rPr lang="pl-PL" sz="4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društvenih medija na politiku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874" y="2584252"/>
            <a:ext cx="1067872" cy="15721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15225" y="2797731"/>
            <a:ext cx="2752963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Cambridge Analytica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515225" y="3259455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Iskorišteni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podaci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Facebooka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ciljanje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neodlučnih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birača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personalizovane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kampanje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Brexitu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Trumpovim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izborima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874" y="4156353"/>
            <a:ext cx="1067872" cy="15721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15225" y="4369832"/>
            <a:ext cx="3031212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1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Manipulacija</a:t>
            </a:r>
            <a:r>
              <a:rPr lang="en-US" sz="21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1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platformom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515225" y="4831556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Mobilizovao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pasivne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pojedince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Brexitu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potisnuo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potencijalne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glasove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Hillary Clinton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874" y="5728454"/>
            <a:ext cx="1067872" cy="157210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15225" y="5941933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1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Nedavni</a:t>
            </a:r>
            <a:r>
              <a:rPr lang="en-US" sz="21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1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primjer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515225" y="6403658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Elon Musk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pojačao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dezinformacije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X (Twitter),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uključujući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falsifikovani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video o Kamali Harris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120-130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miliona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pregleda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1853" y="601385"/>
            <a:ext cx="7613094" cy="1367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350"/>
              </a:lnSpc>
            </a:pPr>
            <a:r>
              <a:rPr lang="pl-PL" sz="43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Obrasci</a:t>
            </a:r>
            <a:r>
              <a:rPr lang="pl-PL" sz="43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pl-PL" sz="43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konzumiranja</a:t>
            </a:r>
            <a:r>
              <a:rPr lang="pl-PL" sz="43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pl-PL" sz="43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medija</a:t>
            </a:r>
            <a:r>
              <a:rPr lang="pl-PL" sz="43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pl-PL" sz="43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među</a:t>
            </a:r>
            <a:r>
              <a:rPr lang="pl-PL" sz="43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pl-PL" sz="43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mladima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1853" y="2296477"/>
            <a:ext cx="7613094" cy="1629251"/>
          </a:xfrm>
          <a:prstGeom prst="roundRect">
            <a:avLst>
              <a:gd name="adj" fmla="val 5638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571" y="2637473"/>
            <a:ext cx="273368" cy="21871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62656" y="2569845"/>
            <a:ext cx="6683573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Prema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Evropskoj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komisiji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preko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40%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svakodnevno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susrijeće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lažnim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vijestima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malo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njih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provjerava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tačnost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takvih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informacija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6251853" y="4390430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150" b="1" dirty="0" err="1">
                <a:solidFill>
                  <a:srgbClr val="FFAD94"/>
                </a:solidFill>
                <a:ea typeface="Merriweather Bold" pitchFamily="34" charset="-122"/>
                <a:cs typeface="Merriweather Bold" pitchFamily="34" charset="-120"/>
              </a:rPr>
              <a:t>Ključni</a:t>
            </a:r>
            <a:r>
              <a:rPr lang="en-US" sz="2150" b="1" dirty="0">
                <a:solidFill>
                  <a:srgbClr val="FFAD94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150" b="1" dirty="0" err="1">
                <a:solidFill>
                  <a:srgbClr val="FFAD94"/>
                </a:solidFill>
                <a:ea typeface="Merriweather Bold" pitchFamily="34" charset="-122"/>
                <a:cs typeface="Merriweather Bold" pitchFamily="34" charset="-120"/>
              </a:rPr>
              <a:t>trendovi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6251853" y="4950857"/>
            <a:ext cx="353972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provode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značajno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vrijeme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internetu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6251853" y="5727144"/>
            <a:ext cx="353972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Oslanjaju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primarni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izvor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6251853" y="6503432"/>
            <a:ext cx="3539728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Preferiraju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platforme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privatne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poruke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Instagram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Messenger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10332839" y="4390430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bs-Latn-BA" sz="2150" b="1" dirty="0">
                <a:solidFill>
                  <a:srgbClr val="FFAD94"/>
                </a:solidFill>
                <a:ea typeface="Merriweather Bold" pitchFamily="34" charset="-122"/>
                <a:cs typeface="Merriweather Bold" pitchFamily="34" charset="-120"/>
              </a:rPr>
              <a:t>Brige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10332839" y="4950857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Mnogima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nedostaje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bs-Latn-BA" sz="1700" dirty="0">
              <a:solidFill>
                <a:srgbClr val="403C4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>
              <a:lnSpc>
                <a:spcPts val="2750"/>
              </a:lnSpc>
              <a:buSzPct val="100000"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    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pismenost</a:t>
            </a:r>
            <a:endParaRPr lang="en-US" sz="1700" dirty="0"/>
          </a:p>
        </p:txBody>
      </p:sp>
      <p:sp>
        <p:nvSpPr>
          <p:cNvPr id="13" name="Text 9"/>
          <p:cNvSpPr/>
          <p:nvPr/>
        </p:nvSpPr>
        <p:spPr>
          <a:xfrm>
            <a:off x="10332839" y="5669542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Podložni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dezinformacijama</a:t>
            </a:r>
            <a:endParaRPr lang="en-US" sz="1700" dirty="0"/>
          </a:p>
        </p:txBody>
      </p:sp>
      <p:sp>
        <p:nvSpPr>
          <p:cNvPr id="14" name="Text 10"/>
          <p:cNvSpPr/>
          <p:nvPr/>
        </p:nvSpPr>
        <p:spPr>
          <a:xfrm>
            <a:off x="10332839" y="6019467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Ranjivi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manipulaciju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824" y="572333"/>
            <a:ext cx="7687151" cy="1300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100"/>
              </a:lnSpc>
            </a:pPr>
            <a:r>
              <a:rPr lang="en-US" sz="40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Dvostruka</a:t>
            </a:r>
            <a:r>
              <a:rPr lang="en-US" sz="40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priroda</a:t>
            </a:r>
            <a:r>
              <a:rPr lang="en-US" sz="40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aktivizma</a:t>
            </a:r>
            <a:r>
              <a:rPr lang="en-US" sz="40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društvenih</a:t>
            </a:r>
            <a:r>
              <a:rPr lang="en-US" sz="40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medija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4824" y="2185154"/>
            <a:ext cx="22860" cy="5474137"/>
          </a:xfrm>
          <a:prstGeom prst="roundRect">
            <a:avLst>
              <a:gd name="adj" fmla="val 382399"/>
            </a:avLst>
          </a:prstGeom>
          <a:solidFill>
            <a:srgbClr val="E5BE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237684" y="2185154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445806" y="240089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Optimističan</a:t>
            </a:r>
            <a:r>
              <a:rPr lang="en-US" sz="20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0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pogled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445806" y="2850833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Omladinski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aktivizam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evoluirao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tako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uključuje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angažman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društvenih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volonterski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rad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netradicionalne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pokrete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237684" y="4148614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445806" y="436435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Pesimistično</a:t>
            </a:r>
            <a:r>
              <a:rPr lang="en-US" sz="20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0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gledište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6445806" y="4814292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Kritičari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tvrde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je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današnja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omladina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više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egocentrična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građanski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angažirana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prethodnih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generacija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237684" y="6112073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445806" y="632781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Stvarnost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6445806" y="6777752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Dok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manjina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poboljšanje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svijesti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većina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pada u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zabavu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pasivnu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upotrebu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78994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Studija</a:t>
            </a:r>
            <a:r>
              <a:rPr lang="en-US" sz="44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slučaja</a:t>
            </a:r>
            <a:r>
              <a:rPr lang="en-US" sz="44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: </a:t>
            </a: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Arapsko</a:t>
            </a:r>
            <a:r>
              <a:rPr lang="en-US" sz="44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proljeće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Počevši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 2010.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godine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ovaj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talas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revolucija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preoblikovao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Bliski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istok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platforme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Facebook, Twitter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YouTube za: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3840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bs-Latn-BA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Organizaciju demonstracija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8060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bs-Latn-BA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Podizanje svijesti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32280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Razmjenu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zemljama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Tunis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Egipat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76500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Zaobilaženje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cenzure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20719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Omoguć</a:t>
            </a:r>
            <a:r>
              <a:rPr lang="bs-Latn-BA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avanje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masovn</a:t>
            </a:r>
            <a:r>
              <a:rPr lang="bs-Latn-BA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mobilizacije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774174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Pokušaji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vlade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blokira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pristup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internetu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ograničenja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web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stranica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Tunisu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petodnevni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prekid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interneta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Egiptu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samo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ojačali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odlučnost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demonstranata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12" y="1874044"/>
            <a:ext cx="4996458" cy="448139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172200" y="697468"/>
            <a:ext cx="6298644" cy="612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00"/>
              </a:lnSpc>
            </a:pPr>
            <a:r>
              <a:rPr lang="en-US" sz="38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Problem </a:t>
            </a:r>
            <a:r>
              <a:rPr lang="en-US" sz="38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mjehurića</a:t>
            </a:r>
            <a:r>
              <a:rPr lang="en-US" sz="38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38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filtera</a:t>
            </a:r>
            <a:endParaRPr lang="en-US" sz="3850" dirty="0"/>
          </a:p>
        </p:txBody>
      </p:sp>
      <p:sp>
        <p:nvSpPr>
          <p:cNvPr id="5" name="Text 1"/>
          <p:cNvSpPr/>
          <p:nvPr/>
        </p:nvSpPr>
        <p:spPr>
          <a:xfrm>
            <a:off x="6466046" y="1823918"/>
            <a:ext cx="7478554" cy="940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Istraživanje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ADMe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grupe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Beču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većina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prvenstveno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zabavu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bavi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političkim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sadržajem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00" dirty="0"/>
          </a:p>
        </p:txBody>
      </p:sp>
      <p:sp>
        <p:nvSpPr>
          <p:cNvPr id="6" name="Shape 2"/>
          <p:cNvSpPr/>
          <p:nvPr/>
        </p:nvSpPr>
        <p:spPr>
          <a:xfrm>
            <a:off x="6172200" y="1603534"/>
            <a:ext cx="22860" cy="1381244"/>
          </a:xfrm>
          <a:prstGeom prst="rect">
            <a:avLst/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205163"/>
            <a:ext cx="979646" cy="144232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47704" y="3401020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Zamka</a:t>
            </a:r>
            <a:r>
              <a:rPr lang="en-US" sz="19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19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algoritma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347704" y="3824645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Većina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postaje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žrtva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algoritama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koji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stvaraju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"filter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mjehuriće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ograničavajući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uske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ponavljajuće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pristrasne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informacije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4647486"/>
            <a:ext cx="979646" cy="144232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47704" y="4843343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Jaz u </a:t>
            </a:r>
            <a:r>
              <a:rPr lang="en-US" sz="19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vještinama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347704" y="5266968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Samo oni koji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opremljeni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vještinama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analize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traženja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različitih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izvora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mogu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iskoristiti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smisleno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učenje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6089809"/>
            <a:ext cx="979646" cy="144232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347704" y="6285667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Posledice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7347704" y="6709291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druge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platforme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mogu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dovesti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intelektualne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stagnacije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jačajući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pojednostavljene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poglede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obeshrabrujući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dublju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svijest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779</Words>
  <Application>Microsoft Macintosh PowerPoint</Application>
  <PresentationFormat>Custom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Merriweather Bold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7</cp:revision>
  <dcterms:created xsi:type="dcterms:W3CDTF">2025-09-11T13:12:31Z</dcterms:created>
  <dcterms:modified xsi:type="dcterms:W3CDTF">2025-10-13T12:54:00Z</dcterms:modified>
</cp:coreProperties>
</file>