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4630400" cy="8229600"/>
  <p:notesSz cx="8229600" cy="14630400"/>
  <p:embeddedFontLst>
    <p:embeddedFont>
      <p:font typeface="Playfair Display Semi Bold" panose="020B0604020202020204" charset="0"/>
      <p:regular r:id="rId15"/>
    </p:embeddedFont>
    <p:embeddedFont>
      <p:font typeface="Public Sans" panose="020B0604020202020204" charset="0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C83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02" d="100"/>
          <a:sy n="102" d="100"/>
        </p:scale>
        <p:origin x="138" y="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10072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F2F2"/>
          </a:solidFill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AF6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F2F2">
              <a:alpha val="85000"/>
            </a:srgbClr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2253139"/>
            <a:ext cx="1108710" cy="110871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3103126" y="2228255"/>
            <a:ext cx="471916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MEDIActive Youth: Informing the Balkans</a:t>
            </a:r>
            <a:endParaRPr lang="en-US" sz="1950" dirty="0"/>
          </a:p>
        </p:txBody>
      </p:sp>
      <p:sp>
        <p:nvSpPr>
          <p:cNvPr id="6" name="Text 2"/>
          <p:cNvSpPr/>
          <p:nvPr/>
        </p:nvSpPr>
        <p:spPr>
          <a:xfrm>
            <a:off x="8586907" y="2208490"/>
            <a:ext cx="526482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/>
          </a:p>
        </p:txBody>
      </p:sp>
      <p:sp>
        <p:nvSpPr>
          <p:cNvPr id="7" name="Text 3"/>
          <p:cNvSpPr/>
          <p:nvPr/>
        </p:nvSpPr>
        <p:spPr>
          <a:xfrm>
            <a:off x="793790" y="3808333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/>
          </a:p>
        </p:txBody>
      </p:sp>
      <p:sp>
        <p:nvSpPr>
          <p:cNvPr id="8" name="Text 4"/>
          <p:cNvSpPr/>
          <p:nvPr/>
        </p:nvSpPr>
        <p:spPr>
          <a:xfrm>
            <a:off x="793790" y="4423529"/>
            <a:ext cx="600729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mk-MK" sz="390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Ефективни стратегии за пребарување</a:t>
            </a:r>
            <a:endParaRPr lang="en-US" sz="3900" dirty="0"/>
          </a:p>
        </p:txBody>
      </p:sp>
      <p:sp>
        <p:nvSpPr>
          <p:cNvPr id="9" name="Text 5"/>
          <p:cNvSpPr/>
          <p:nvPr/>
        </p:nvSpPr>
        <p:spPr>
          <a:xfrm>
            <a:off x="793790" y="5341263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/>
          </a:p>
        </p:txBody>
      </p:sp>
      <p:sp>
        <p:nvSpPr>
          <p:cNvPr id="10" name="Text 6"/>
          <p:cNvSpPr/>
          <p:nvPr/>
        </p:nvSpPr>
        <p:spPr>
          <a:xfrm>
            <a:off x="793790" y="5882045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mk-MK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Навигирање низ дигиталниот океан на информации.</a:t>
            </a:r>
            <a:endParaRPr lang="en-US" sz="15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66788"/>
            <a:ext cx="7427238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Common Search Pitfalls to Avoid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1983700"/>
            <a:ext cx="6422231" cy="2269927"/>
          </a:xfrm>
          <a:prstGeom prst="roundRect">
            <a:avLst>
              <a:gd name="adj" fmla="val 3672"/>
            </a:avLst>
          </a:prstGeom>
          <a:solidFill>
            <a:srgbClr val="F0DEDC"/>
          </a:solidFill>
          <a:ln w="7620">
            <a:solidFill>
              <a:srgbClr val="E1C2C2"/>
            </a:solidFill>
            <a:prstDash val="solid"/>
          </a:ln>
          <a:effectLst>
            <a:outerShdw dist="17780" dir="2700000" algn="bl" rotWithShape="0">
              <a:srgbClr val="E1C2C2">
                <a:alpha val="10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999768" y="2189678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E1C2C2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3479" y="2319814"/>
            <a:ext cx="267891" cy="334923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999768" y="2983349"/>
            <a:ext cx="297668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Using Too Many Keywords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999768" y="3412569"/>
            <a:ext cx="601027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Overly complex searches can be too restrictive. Start specific and broaden if needed.</a:t>
            </a:r>
            <a:endParaRPr lang="en-US" sz="1550" dirty="0"/>
          </a:p>
        </p:txBody>
      </p:sp>
      <p:sp>
        <p:nvSpPr>
          <p:cNvPr id="8" name="Shape 5"/>
          <p:cNvSpPr/>
          <p:nvPr/>
        </p:nvSpPr>
        <p:spPr>
          <a:xfrm>
            <a:off x="7414379" y="1983700"/>
            <a:ext cx="6422231" cy="2269927"/>
          </a:xfrm>
          <a:prstGeom prst="roundRect">
            <a:avLst>
              <a:gd name="adj" fmla="val 3672"/>
            </a:avLst>
          </a:prstGeom>
          <a:solidFill>
            <a:srgbClr val="F0DEDC"/>
          </a:solidFill>
          <a:ln w="7620">
            <a:solidFill>
              <a:srgbClr val="CCC4EC"/>
            </a:solidFill>
            <a:prstDash val="solid"/>
          </a:ln>
          <a:effectLst>
            <a:outerShdw dist="17780" dir="2700000" algn="bl" rotWithShape="0">
              <a:srgbClr val="CCC4EC">
                <a:alpha val="10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" name="Shape 6"/>
          <p:cNvSpPr/>
          <p:nvPr/>
        </p:nvSpPr>
        <p:spPr>
          <a:xfrm>
            <a:off x="7620357" y="2189678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CCC4EC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4068" y="2319814"/>
            <a:ext cx="267891" cy="334923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7620357" y="2983349"/>
            <a:ext cx="315348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Only Checking First Results</a:t>
            </a:r>
            <a:endParaRPr lang="en-US" sz="1950" dirty="0"/>
          </a:p>
        </p:txBody>
      </p:sp>
      <p:sp>
        <p:nvSpPr>
          <p:cNvPr id="12" name="Text 8"/>
          <p:cNvSpPr/>
          <p:nvPr/>
        </p:nvSpPr>
        <p:spPr>
          <a:xfrm>
            <a:off x="7620357" y="3412569"/>
            <a:ext cx="601027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Top results aren't always the most accurate. Check multiple sources on the first few pages.</a:t>
            </a:r>
            <a:endParaRPr lang="en-US" sz="1550" dirty="0"/>
          </a:p>
        </p:txBody>
      </p:sp>
      <p:sp>
        <p:nvSpPr>
          <p:cNvPr id="13" name="Shape 9"/>
          <p:cNvSpPr/>
          <p:nvPr/>
        </p:nvSpPr>
        <p:spPr>
          <a:xfrm>
            <a:off x="793790" y="4451985"/>
            <a:ext cx="6422231" cy="2269927"/>
          </a:xfrm>
          <a:prstGeom prst="roundRect">
            <a:avLst>
              <a:gd name="adj" fmla="val 3672"/>
            </a:avLst>
          </a:prstGeom>
          <a:solidFill>
            <a:srgbClr val="F0DEDC"/>
          </a:solidFill>
          <a:ln w="7620">
            <a:solidFill>
              <a:srgbClr val="B4DAE4"/>
            </a:solidFill>
            <a:prstDash val="solid"/>
          </a:ln>
          <a:effectLst>
            <a:outerShdw dist="17780" dir="2700000" algn="bl" rotWithShape="0">
              <a:srgbClr val="B4DAE4">
                <a:alpha val="10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4" name="Shape 10"/>
          <p:cNvSpPr/>
          <p:nvPr/>
        </p:nvSpPr>
        <p:spPr>
          <a:xfrm>
            <a:off x="999768" y="4657963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B4DAE4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3479" y="4788098"/>
            <a:ext cx="267891" cy="334923"/>
          </a:xfrm>
          <a:prstGeom prst="rect">
            <a:avLst/>
          </a:prstGeom>
        </p:spPr>
      </p:pic>
      <p:sp>
        <p:nvSpPr>
          <p:cNvPr id="16" name="Text 11"/>
          <p:cNvSpPr/>
          <p:nvPr/>
        </p:nvSpPr>
        <p:spPr>
          <a:xfrm>
            <a:off x="999768" y="5451634"/>
            <a:ext cx="299227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Relying on a Single Source</a:t>
            </a:r>
            <a:endParaRPr lang="en-US" sz="1950" dirty="0"/>
          </a:p>
        </p:txBody>
      </p:sp>
      <p:sp>
        <p:nvSpPr>
          <p:cNvPr id="17" name="Text 12"/>
          <p:cNvSpPr/>
          <p:nvPr/>
        </p:nvSpPr>
        <p:spPr>
          <a:xfrm>
            <a:off x="999768" y="5880854"/>
            <a:ext cx="601027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Always cross-check information across multiple reputable sources.</a:t>
            </a:r>
            <a:endParaRPr lang="en-US" sz="1550" dirty="0"/>
          </a:p>
        </p:txBody>
      </p:sp>
      <p:sp>
        <p:nvSpPr>
          <p:cNvPr id="18" name="Shape 13"/>
          <p:cNvSpPr/>
          <p:nvPr/>
        </p:nvSpPr>
        <p:spPr>
          <a:xfrm>
            <a:off x="7414379" y="4451985"/>
            <a:ext cx="6422231" cy="2269927"/>
          </a:xfrm>
          <a:prstGeom prst="roundRect">
            <a:avLst>
              <a:gd name="adj" fmla="val 3672"/>
            </a:avLst>
          </a:prstGeom>
          <a:solidFill>
            <a:srgbClr val="F0DEDC"/>
          </a:solidFill>
          <a:ln w="7620">
            <a:solidFill>
              <a:srgbClr val="E1C2C2"/>
            </a:solidFill>
            <a:prstDash val="solid"/>
          </a:ln>
          <a:effectLst>
            <a:outerShdw dist="17780" dir="2700000" algn="bl" rotWithShape="0">
              <a:srgbClr val="E1C2C2">
                <a:alpha val="10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9" name="Shape 14"/>
          <p:cNvSpPr/>
          <p:nvPr/>
        </p:nvSpPr>
        <p:spPr>
          <a:xfrm>
            <a:off x="7620357" y="4657963"/>
            <a:ext cx="595313" cy="595313"/>
          </a:xfrm>
          <a:prstGeom prst="roundRect">
            <a:avLst>
              <a:gd name="adj" fmla="val 15358451"/>
            </a:avLst>
          </a:prstGeom>
          <a:solidFill>
            <a:srgbClr val="E1C2C2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2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4068" y="4788098"/>
            <a:ext cx="267891" cy="334923"/>
          </a:xfrm>
          <a:prstGeom prst="rect">
            <a:avLst/>
          </a:prstGeom>
        </p:spPr>
      </p:pic>
      <p:sp>
        <p:nvSpPr>
          <p:cNvPr id="21" name="Text 15"/>
          <p:cNvSpPr/>
          <p:nvPr/>
        </p:nvSpPr>
        <p:spPr>
          <a:xfrm>
            <a:off x="7620357" y="5451634"/>
            <a:ext cx="304109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Ignoring Publication Dates</a:t>
            </a:r>
            <a:endParaRPr lang="en-US" sz="1950" dirty="0"/>
          </a:p>
        </p:txBody>
      </p:sp>
      <p:sp>
        <p:nvSpPr>
          <p:cNvPr id="22" name="Text 16"/>
          <p:cNvSpPr/>
          <p:nvPr/>
        </p:nvSpPr>
        <p:spPr>
          <a:xfrm>
            <a:off x="7620357" y="5880854"/>
            <a:ext cx="601027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Outdated information can be misleading. Check when content was published.</a:t>
            </a:r>
            <a:endParaRPr lang="en-US" sz="1550" dirty="0"/>
          </a:p>
        </p:txBody>
      </p:sp>
      <p:sp>
        <p:nvSpPr>
          <p:cNvPr id="23" name="Text 17"/>
          <p:cNvSpPr/>
          <p:nvPr/>
        </p:nvSpPr>
        <p:spPr>
          <a:xfrm>
            <a:off x="793790" y="6945154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Being aware of these common mistakes will help you develop more effective search habits and find more reliable information.</a:t>
            </a:r>
            <a:endParaRPr lang="en-US" sz="15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06028" y="416600"/>
            <a:ext cx="8138398" cy="4735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700"/>
              </a:lnSpc>
              <a:buNone/>
            </a:pPr>
            <a:r>
              <a:rPr lang="ru-RU" sz="295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Главни поенти: Пребарувај паметно, не потешко</a:t>
            </a:r>
            <a:endParaRPr lang="en-US" sz="2950" dirty="0"/>
          </a:p>
        </p:txBody>
      </p:sp>
      <p:sp>
        <p:nvSpPr>
          <p:cNvPr id="3" name="Text 1"/>
          <p:cNvSpPr/>
          <p:nvPr/>
        </p:nvSpPr>
        <p:spPr>
          <a:xfrm>
            <a:off x="606028" y="1268849"/>
            <a:ext cx="1894046" cy="2366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mk-MK" sz="1450" dirty="0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Запомни</a:t>
            </a:r>
            <a:r>
              <a:rPr lang="en-US" sz="1450" dirty="0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:</a:t>
            </a:r>
            <a:endParaRPr lang="en-US" sz="1450" dirty="0"/>
          </a:p>
        </p:txBody>
      </p:sp>
      <p:sp>
        <p:nvSpPr>
          <p:cNvPr id="4" name="Text 2"/>
          <p:cNvSpPr/>
          <p:nvPr/>
        </p:nvSpPr>
        <p:spPr>
          <a:xfrm>
            <a:off x="606028" y="1656993"/>
            <a:ext cx="6524387" cy="2424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00"/>
              </a:lnSpc>
              <a:buSzPct val="100000"/>
              <a:buChar char="•"/>
            </a:pPr>
            <a:r>
              <a:rPr lang="mk-MK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Користи прецизни </a:t>
            </a:r>
            <a:r>
              <a:rPr lang="ru-RU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клучни зборови за да ги пронајдеш точните информации</a:t>
            </a:r>
            <a:endParaRPr lang="en-US" sz="1150" dirty="0"/>
          </a:p>
        </p:txBody>
      </p:sp>
      <p:sp>
        <p:nvSpPr>
          <p:cNvPr id="5" name="Text 3"/>
          <p:cNvSpPr/>
          <p:nvPr/>
        </p:nvSpPr>
        <p:spPr>
          <a:xfrm>
            <a:off x="606028" y="1952387"/>
            <a:ext cx="6524387" cy="2424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00"/>
              </a:lnSpc>
              <a:buSzPct val="100000"/>
              <a:buChar char="•"/>
            </a:pPr>
            <a:r>
              <a:rPr lang="mk-MK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Примени </a:t>
            </a:r>
            <a:r>
              <a:rPr lang="ru-RU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оператори за пребарување за да ги прецизираш резултатите</a:t>
            </a:r>
            <a:endParaRPr lang="en-US" sz="1150" dirty="0"/>
          </a:p>
        </p:txBody>
      </p:sp>
      <p:sp>
        <p:nvSpPr>
          <p:cNvPr id="6" name="Text 4"/>
          <p:cNvSpPr/>
          <p:nvPr/>
        </p:nvSpPr>
        <p:spPr>
          <a:xfrm>
            <a:off x="606028" y="2247781"/>
            <a:ext cx="6524387" cy="2424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00"/>
              </a:lnSpc>
              <a:buSzPct val="100000"/>
              <a:buChar char="•"/>
            </a:pPr>
            <a:r>
              <a:rPr lang="mk-MK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Искористи </a:t>
            </a:r>
            <a:r>
              <a:rPr lang="ru-RU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напредни алатки за пребарување за поголема точност</a:t>
            </a:r>
            <a:endParaRPr lang="en-US" sz="1150" dirty="0"/>
          </a:p>
        </p:txBody>
      </p:sp>
      <p:sp>
        <p:nvSpPr>
          <p:cNvPr id="7" name="Text 5"/>
          <p:cNvSpPr/>
          <p:nvPr/>
        </p:nvSpPr>
        <p:spPr>
          <a:xfrm>
            <a:off x="606028" y="2543175"/>
            <a:ext cx="6524387" cy="2424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00"/>
              </a:lnSpc>
              <a:buSzPct val="100000"/>
              <a:buChar char="•"/>
            </a:pPr>
            <a:r>
              <a:rPr lang="mk-MK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Секогаш </a:t>
            </a:r>
            <a:r>
              <a:rPr lang="ru-RU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вкрстено проверувај информации од повеќе доверливи извори</a:t>
            </a:r>
            <a:endParaRPr lang="en-US" sz="1150" dirty="0"/>
          </a:p>
        </p:txBody>
      </p:sp>
      <p:sp>
        <p:nvSpPr>
          <p:cNvPr id="8" name="Text 6"/>
          <p:cNvSpPr/>
          <p:nvPr/>
        </p:nvSpPr>
        <p:spPr>
          <a:xfrm>
            <a:off x="606028" y="2838569"/>
            <a:ext cx="6524387" cy="2424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900"/>
              </a:lnSpc>
              <a:buSzPct val="100000"/>
              <a:buChar char="•"/>
            </a:pPr>
            <a:r>
              <a:rPr lang="mk-MK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Вежбај </a:t>
            </a:r>
            <a:r>
              <a:rPr lang="ru-RU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ги овие вештини редовно за да ја подобриш својата дигитална писменост</a:t>
            </a:r>
            <a:endParaRPr lang="en-US" sz="1150" dirty="0"/>
          </a:p>
        </p:txBody>
      </p:sp>
      <p:sp>
        <p:nvSpPr>
          <p:cNvPr id="9" name="Text 7"/>
          <p:cNvSpPr/>
          <p:nvPr/>
        </p:nvSpPr>
        <p:spPr>
          <a:xfrm>
            <a:off x="606028" y="3217307"/>
            <a:ext cx="6524387" cy="4848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ru-RU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Ефективните вештини за пребарување не се важни само за училиште — тие се неопходни за секојдневниот живот во свет преполн со информации.</a:t>
            </a:r>
            <a:endParaRPr lang="en-US" sz="1150" dirty="0"/>
          </a:p>
        </p:txBody>
      </p:sp>
      <p:pic>
        <p:nvPicPr>
          <p:cNvPr id="10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7605" y="1287780"/>
            <a:ext cx="6524387" cy="6524387"/>
          </a:xfrm>
          <a:prstGeom prst="rect">
            <a:avLst/>
          </a:prstGeom>
        </p:spPr>
      </p:pic>
      <p:sp>
        <p:nvSpPr>
          <p:cNvPr id="11" name="Text 8"/>
          <p:cNvSpPr/>
          <p:nvPr/>
        </p:nvSpPr>
        <p:spPr>
          <a:xfrm>
            <a:off x="606028" y="4042648"/>
            <a:ext cx="6524387" cy="4848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mk-MK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Со вежба, </a:t>
            </a:r>
            <a:r>
              <a:rPr lang="ru-RU" sz="11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ќе можеш побрзо да пронаоѓаш доверливи информации, да разбираш различни перспективи и да донесуваш подобро информирани одлуки. Пребарувај паметно, не потешко!</a:t>
            </a:r>
            <a:endParaRPr lang="en-US" sz="11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353389" y="3137416"/>
            <a:ext cx="9923621" cy="12403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9750"/>
              </a:lnSpc>
              <a:buNone/>
            </a:pPr>
            <a:r>
              <a:rPr lang="mk-MK" sz="78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Ви благодариме!</a:t>
            </a:r>
            <a:endParaRPr lang="en-US" sz="7800" dirty="0"/>
          </a:p>
        </p:txBody>
      </p:sp>
      <p:sp>
        <p:nvSpPr>
          <p:cNvPr id="3" name="Text 1"/>
          <p:cNvSpPr/>
          <p:nvPr/>
        </p:nvSpPr>
        <p:spPr>
          <a:xfrm>
            <a:off x="793790" y="4774644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500"/>
              </a:lnSpc>
              <a:buNone/>
            </a:pPr>
            <a:r>
              <a:rPr lang="mk-MK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Прашања?</a:t>
            </a:r>
            <a:endParaRPr lang="en-US" sz="15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5360" y="0"/>
            <a:ext cx="603504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298627"/>
            <a:ext cx="7556421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ru-RU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Интернетот е како огромна библиотека полна со информации за речиси секоја тема, но понекогаш пронаоѓањето токму на она што го бараш може да изгледа како барање игла во сено.</a:t>
            </a:r>
            <a:endParaRPr lang="en-US" sz="1550" dirty="0"/>
          </a:p>
        </p:txBody>
      </p:sp>
      <p:sp>
        <p:nvSpPr>
          <p:cNvPr id="4" name="Text 1"/>
          <p:cNvSpPr/>
          <p:nvPr/>
        </p:nvSpPr>
        <p:spPr>
          <a:xfrm>
            <a:off x="793790" y="4474488"/>
            <a:ext cx="75564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mk-MK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Со неколку промени во навиките за пребарување, </a:t>
            </a:r>
            <a:r>
              <a:rPr lang="ru-RU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можеш да ја претвориш оваа преплавеност од податоци во корисен и вреден извор на информации.</a:t>
            </a:r>
            <a:endParaRPr lang="en-US" sz="15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265045"/>
            <a:ext cx="6473666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ru-RU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Три клучни стратегии за пребарување: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3281958"/>
            <a:ext cx="4215289" cy="1824276"/>
          </a:xfrm>
          <a:prstGeom prst="roundRect">
            <a:avLst>
              <a:gd name="adj" fmla="val 6015"/>
            </a:avLst>
          </a:prstGeom>
          <a:solidFill>
            <a:srgbClr val="FFFAF6"/>
          </a:solidFill>
          <a:ln w="22860">
            <a:solidFill>
              <a:srgbClr val="E1C2C2"/>
            </a:solidFill>
            <a:prstDash val="solid"/>
          </a:ln>
          <a:effectLst>
            <a:outerShdw dist="17780" dir="2700000" algn="bl" rotWithShape="0">
              <a:srgbClr val="E1C2C2">
                <a:alpha val="10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770930" y="3281958"/>
            <a:ext cx="91440" cy="1824276"/>
          </a:xfrm>
          <a:prstGeom prst="roundRect">
            <a:avLst>
              <a:gd name="adj" fmla="val 91163"/>
            </a:avLst>
          </a:prstGeom>
          <a:solidFill>
            <a:srgbClr val="E1C2C2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3"/>
          <p:cNvSpPr/>
          <p:nvPr/>
        </p:nvSpPr>
        <p:spPr>
          <a:xfrm>
            <a:off x="1083588" y="3380482"/>
            <a:ext cx="351555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ru-RU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Користење на клучни зборови </a:t>
            </a:r>
          </a:p>
          <a:p>
            <a:pPr marL="0" indent="0" algn="l">
              <a:lnSpc>
                <a:spcPts val="2400"/>
              </a:lnSpc>
              <a:buNone/>
            </a:pPr>
            <a:r>
              <a:rPr lang="ru-RU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и оператори</a:t>
            </a:r>
            <a:endParaRPr lang="en-US" dirty="0"/>
          </a:p>
        </p:txBody>
      </p:sp>
      <p:sp>
        <p:nvSpPr>
          <p:cNvPr id="6" name="Text 4"/>
          <p:cNvSpPr/>
          <p:nvPr/>
        </p:nvSpPr>
        <p:spPr>
          <a:xfrm>
            <a:off x="1083588" y="4062651"/>
            <a:ext cx="3704273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ru-RU" sz="14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Научи како да ги прецизираш пребарувањата со точни зборови и симболи за полесно да го пронајдеш тоа што ти е потребно.</a:t>
            </a:r>
            <a:endParaRPr lang="en-US" sz="1400" dirty="0"/>
          </a:p>
        </p:txBody>
      </p:sp>
      <p:sp>
        <p:nvSpPr>
          <p:cNvPr id="7" name="Shape 5"/>
          <p:cNvSpPr/>
          <p:nvPr/>
        </p:nvSpPr>
        <p:spPr>
          <a:xfrm>
            <a:off x="5207437" y="3281958"/>
            <a:ext cx="4215408" cy="1824276"/>
          </a:xfrm>
          <a:prstGeom prst="roundRect">
            <a:avLst>
              <a:gd name="adj" fmla="val 6015"/>
            </a:avLst>
          </a:prstGeom>
          <a:solidFill>
            <a:srgbClr val="FFFAF6"/>
          </a:solidFill>
          <a:ln w="22860">
            <a:solidFill>
              <a:srgbClr val="CCC4EC"/>
            </a:solidFill>
            <a:prstDash val="solid"/>
          </a:ln>
          <a:effectLst>
            <a:outerShdw dist="17780" dir="2700000" algn="bl" rotWithShape="0">
              <a:srgbClr val="CCC4EC">
                <a:alpha val="10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8" name="Shape 6"/>
          <p:cNvSpPr/>
          <p:nvPr/>
        </p:nvSpPr>
        <p:spPr>
          <a:xfrm>
            <a:off x="5184577" y="3281958"/>
            <a:ext cx="91440" cy="1824276"/>
          </a:xfrm>
          <a:prstGeom prst="roundRect">
            <a:avLst>
              <a:gd name="adj" fmla="val 91163"/>
            </a:avLst>
          </a:prstGeom>
          <a:solidFill>
            <a:srgbClr val="CCC4EC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9" name="Text 7"/>
          <p:cNvSpPr/>
          <p:nvPr/>
        </p:nvSpPr>
        <p:spPr>
          <a:xfrm>
            <a:off x="5497235" y="3376402"/>
            <a:ext cx="329255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ru-RU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Користење на напредни алатки</a:t>
            </a:r>
          </a:p>
          <a:p>
            <a:pPr marL="0" indent="0" algn="l">
              <a:lnSpc>
                <a:spcPts val="2400"/>
              </a:lnSpc>
              <a:buNone/>
            </a:pPr>
            <a:r>
              <a:rPr lang="ru-RU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за пребарување</a:t>
            </a:r>
            <a:endParaRPr lang="en-US" dirty="0"/>
          </a:p>
        </p:txBody>
      </p:sp>
      <p:sp>
        <p:nvSpPr>
          <p:cNvPr id="10" name="Text 8"/>
          <p:cNvSpPr/>
          <p:nvPr/>
        </p:nvSpPr>
        <p:spPr>
          <a:xfrm>
            <a:off x="5497235" y="4062650"/>
            <a:ext cx="3704392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ru-RU" sz="14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Откриј како да користиш филтри и оператори за да ги намалиш резултатите и да ги добиеш најрелевантните информации.</a:t>
            </a:r>
            <a:endParaRPr lang="en-US" sz="1400" dirty="0"/>
          </a:p>
        </p:txBody>
      </p:sp>
      <p:sp>
        <p:nvSpPr>
          <p:cNvPr id="11" name="Shape 9"/>
          <p:cNvSpPr/>
          <p:nvPr/>
        </p:nvSpPr>
        <p:spPr>
          <a:xfrm>
            <a:off x="9621203" y="3281958"/>
            <a:ext cx="4215289" cy="1824276"/>
          </a:xfrm>
          <a:prstGeom prst="roundRect">
            <a:avLst>
              <a:gd name="adj" fmla="val 6015"/>
            </a:avLst>
          </a:prstGeom>
          <a:solidFill>
            <a:srgbClr val="FFFAF6"/>
          </a:solidFill>
          <a:ln w="22860">
            <a:solidFill>
              <a:srgbClr val="B4DAE4"/>
            </a:solidFill>
            <a:prstDash val="solid"/>
          </a:ln>
          <a:effectLst>
            <a:outerShdw dist="17780" dir="2700000" algn="bl" rotWithShape="0">
              <a:srgbClr val="B4DAE4">
                <a:alpha val="10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2" name="Shape 10"/>
          <p:cNvSpPr/>
          <p:nvPr/>
        </p:nvSpPr>
        <p:spPr>
          <a:xfrm>
            <a:off x="9598343" y="3281958"/>
            <a:ext cx="91440" cy="1824276"/>
          </a:xfrm>
          <a:prstGeom prst="roundRect">
            <a:avLst>
              <a:gd name="adj" fmla="val 91163"/>
            </a:avLst>
          </a:prstGeom>
          <a:solidFill>
            <a:srgbClr val="B4DAE4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Text 11"/>
          <p:cNvSpPr/>
          <p:nvPr/>
        </p:nvSpPr>
        <p:spPr>
          <a:xfrm>
            <a:off x="9865281" y="3380482"/>
            <a:ext cx="327945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mk-MK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Вкрстена проверка на информации</a:t>
            </a:r>
            <a:endParaRPr lang="en-US" dirty="0"/>
          </a:p>
        </p:txBody>
      </p:sp>
      <p:sp>
        <p:nvSpPr>
          <p:cNvPr id="14" name="Text 12"/>
          <p:cNvSpPr/>
          <p:nvPr/>
        </p:nvSpPr>
        <p:spPr>
          <a:xfrm>
            <a:off x="9911001" y="3789164"/>
            <a:ext cx="3704273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ru-RU" sz="14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Разбери како да ги проверуваш фактите и да ја проценуваш доверливоста на изворите за да бидеш сигурен во точноста на информациите.</a:t>
            </a:r>
            <a:endParaRPr lang="en-US" sz="1400" dirty="0"/>
          </a:p>
        </p:txBody>
      </p:sp>
      <p:sp>
        <p:nvSpPr>
          <p:cNvPr id="15" name="Text 13"/>
          <p:cNvSpPr/>
          <p:nvPr/>
        </p:nvSpPr>
        <p:spPr>
          <a:xfrm>
            <a:off x="793790" y="5329476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mk-MK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Овие стратегии </a:t>
            </a:r>
            <a:r>
              <a:rPr lang="ru-RU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ќе ти помогнат да заштедиш време, да го подобриш процесот на учење и да препознаеш заблудувачки или пристрасни информации пред тие да влијаат на твоето разбирање на темата.</a:t>
            </a:r>
            <a:endParaRPr lang="en-US" sz="15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61987" y="455057"/>
            <a:ext cx="5923121" cy="5170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050"/>
              </a:lnSpc>
              <a:buNone/>
            </a:pPr>
            <a:r>
              <a:rPr lang="ru-RU" sz="325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Моќта на прецизните клучни зборови</a:t>
            </a:r>
            <a:endParaRPr lang="en-US" sz="3250" dirty="0"/>
          </a:p>
        </p:txBody>
      </p:sp>
      <p:sp>
        <p:nvSpPr>
          <p:cNvPr id="3" name="Text 1"/>
          <p:cNvSpPr/>
          <p:nvPr/>
        </p:nvSpPr>
        <p:spPr>
          <a:xfrm>
            <a:off x="661987" y="1369338"/>
            <a:ext cx="6451402" cy="5295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ru-RU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Клучните зборови му помагаат на пребарувачот да ги препознае главните теми што ги бараш. Колку попрецизни се твоите клучни зборови, толку попогодни и покорисни ќе бидат резултатите.</a:t>
            </a:r>
            <a:endParaRPr lang="en-US" sz="1300" dirty="0"/>
          </a:p>
        </p:txBody>
      </p:sp>
      <p:sp>
        <p:nvSpPr>
          <p:cNvPr id="4" name="Text 2"/>
          <p:cNvSpPr/>
          <p:nvPr/>
        </p:nvSpPr>
        <p:spPr>
          <a:xfrm>
            <a:off x="661987" y="2292028"/>
            <a:ext cx="6451402" cy="2647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mk-MK" sz="1300" b="1" dirty="0">
                <a:solidFill>
                  <a:srgbClr val="E2C2B3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Пример</a:t>
            </a:r>
            <a:r>
              <a:rPr lang="en-US" sz="1300" b="1" dirty="0">
                <a:solidFill>
                  <a:srgbClr val="E2C2B3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:</a:t>
            </a: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ru-RU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Истражување за влијанието на климатските промени врз земјоделството</a:t>
            </a:r>
            <a:endParaRPr lang="en-US" sz="1300" dirty="0"/>
          </a:p>
        </p:txBody>
      </p:sp>
      <p:sp>
        <p:nvSpPr>
          <p:cNvPr id="5" name="Text 3"/>
          <p:cNvSpPr/>
          <p:nvPr/>
        </p:nvSpPr>
        <p:spPr>
          <a:xfrm>
            <a:off x="661987" y="2676611"/>
            <a:ext cx="6451402" cy="2647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50"/>
              </a:lnSpc>
              <a:buSzPct val="100000"/>
              <a:buChar char="•"/>
            </a:pPr>
            <a:r>
              <a:rPr lang="mk-MK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Прешироко: </a:t>
            </a:r>
            <a:r>
              <a:rPr lang="ru-RU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„климатски промени“ (милиони нерелевантни резултати)</a:t>
            </a:r>
            <a:endParaRPr lang="en-US" sz="1300" dirty="0"/>
          </a:p>
        </p:txBody>
      </p:sp>
      <p:sp>
        <p:nvSpPr>
          <p:cNvPr id="6" name="Text 4"/>
          <p:cNvSpPr/>
          <p:nvPr/>
        </p:nvSpPr>
        <p:spPr>
          <a:xfrm>
            <a:off x="661987" y="2937926"/>
            <a:ext cx="6451402" cy="2647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50"/>
              </a:lnSpc>
              <a:buSzPct val="100000"/>
              <a:buChar char="•"/>
            </a:pPr>
            <a:r>
              <a:rPr lang="mk-MK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Подобро: </a:t>
            </a:r>
            <a:r>
              <a:rPr lang="ru-RU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„влијание на климатските промени врз земјоделството“ (потесен фокус)</a:t>
            </a:r>
            <a:endParaRPr lang="en-US" sz="1300" dirty="0"/>
          </a:p>
        </p:txBody>
      </p:sp>
      <p:sp>
        <p:nvSpPr>
          <p:cNvPr id="7" name="Text 5"/>
          <p:cNvSpPr/>
          <p:nvPr/>
        </p:nvSpPr>
        <p:spPr>
          <a:xfrm>
            <a:off x="661987" y="3202721"/>
            <a:ext cx="6451402" cy="26479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050"/>
              </a:lnSpc>
              <a:buSzPct val="100000"/>
              <a:buChar char="•"/>
            </a:pPr>
            <a:r>
              <a:rPr lang="mk-MK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Најдобро: </a:t>
            </a:r>
            <a:r>
              <a:rPr lang="ru-RU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„влијание на климатските промени врз земјоделските приноси“ </a:t>
            </a:r>
          </a:p>
          <a:p>
            <a:pPr algn="l">
              <a:lnSpc>
                <a:spcPts val="2050"/>
              </a:lnSpc>
              <a:buSzPct val="100000"/>
            </a:pPr>
            <a:r>
              <a:rPr lang="ru-RU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        (конкретен аспект)</a:t>
            </a:r>
            <a:endParaRPr lang="en-US" sz="1300" dirty="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631" y="1406485"/>
            <a:ext cx="6451402" cy="6451402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661988" y="4629687"/>
            <a:ext cx="6862644" cy="529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mk-MK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Изборот на прецизни клучни зборови е темел на ефективно пребарување, ти помага</a:t>
            </a:r>
          </a:p>
          <a:p>
            <a:pPr marL="0" indent="0" algn="l">
              <a:lnSpc>
                <a:spcPts val="2050"/>
              </a:lnSpc>
              <a:buNone/>
            </a:pPr>
            <a:r>
              <a:rPr lang="en-US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mk-MK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уште од почеток </a:t>
            </a:r>
            <a:r>
              <a:rPr lang="ru-RU" sz="13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да ја елиминираш непотребната и нерелевантната информација.</a:t>
            </a:r>
            <a:endParaRPr lang="mk-MK" sz="1300" dirty="0">
              <a:solidFill>
                <a:srgbClr val="6F655D"/>
              </a:solidFill>
              <a:latin typeface="Public Sans" pitchFamily="34" charset="0"/>
              <a:ea typeface="Public Sans" pitchFamily="34" charset="-122"/>
              <a:cs typeface="Public Sans" pitchFamily="34" charset="-12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04793"/>
            <a:ext cx="9111020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ru-RU" sz="36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Оператори за пребарување: Прецизирање на резултатите</a:t>
            </a:r>
            <a:endParaRPr lang="en-US" sz="3600" dirty="0"/>
          </a:p>
        </p:txBody>
      </p:sp>
      <p:sp>
        <p:nvSpPr>
          <p:cNvPr id="3" name="Shape 1"/>
          <p:cNvSpPr/>
          <p:nvPr/>
        </p:nvSpPr>
        <p:spPr>
          <a:xfrm>
            <a:off x="793790" y="2221706"/>
            <a:ext cx="6422231" cy="2031921"/>
          </a:xfrm>
          <a:prstGeom prst="roundRect">
            <a:avLst>
              <a:gd name="adj" fmla="val 4102"/>
            </a:avLst>
          </a:prstGeom>
          <a:solidFill>
            <a:srgbClr val="E1C2C2">
              <a:alpha val="50000"/>
            </a:srgbClr>
          </a:solidFill>
          <a:ln w="7620">
            <a:solidFill>
              <a:srgbClr val="C7A8A8"/>
            </a:solidFill>
            <a:prstDash val="solid"/>
          </a:ln>
          <a:effectLst>
            <a:outerShdw dist="17780" dir="2700000" algn="bl" rotWithShape="0">
              <a:srgbClr val="C7A8A8">
                <a:alpha val="10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" name="Text 2"/>
          <p:cNvSpPr/>
          <p:nvPr/>
        </p:nvSpPr>
        <p:spPr>
          <a:xfrm>
            <a:off x="999768" y="242768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mk-MK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Наводници " "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999768" y="2856905"/>
            <a:ext cx="6010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mk-MK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Пребарува точна фраза.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999768" y="3293507"/>
            <a:ext cx="6010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ru-RU" sz="1550" b="1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Пример: </a:t>
            </a:r>
            <a:r>
              <a:rPr lang="ru-RU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"влијание на климатските промени врз земјоделството"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999768" y="3730109"/>
            <a:ext cx="6010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ru-RU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Ќе прикаже само резултати што ја содржат таа точна фраза.</a:t>
            </a:r>
            <a:endParaRPr lang="en-US" sz="1550" dirty="0"/>
          </a:p>
        </p:txBody>
      </p:sp>
      <p:sp>
        <p:nvSpPr>
          <p:cNvPr id="8" name="Shape 6"/>
          <p:cNvSpPr/>
          <p:nvPr/>
        </p:nvSpPr>
        <p:spPr>
          <a:xfrm>
            <a:off x="7414379" y="2221706"/>
            <a:ext cx="6422231" cy="2031921"/>
          </a:xfrm>
          <a:prstGeom prst="roundRect">
            <a:avLst>
              <a:gd name="adj" fmla="val 4102"/>
            </a:avLst>
          </a:prstGeom>
          <a:solidFill>
            <a:srgbClr val="CCC4EC">
              <a:alpha val="50000"/>
            </a:srgbClr>
          </a:solidFill>
          <a:ln w="7620">
            <a:solidFill>
              <a:srgbClr val="B2AAD2"/>
            </a:solidFill>
            <a:prstDash val="solid"/>
          </a:ln>
          <a:effectLst>
            <a:outerShdw dist="17780" dir="2700000" algn="bl" rotWithShape="0">
              <a:srgbClr val="B2AAD2">
                <a:alpha val="10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" name="Text 7"/>
          <p:cNvSpPr/>
          <p:nvPr/>
        </p:nvSpPr>
        <p:spPr>
          <a:xfrm>
            <a:off x="7620357" y="242768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mk-MK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Минус знак -</a:t>
            </a:r>
            <a:endParaRPr lang="en-US" sz="1950" dirty="0"/>
          </a:p>
        </p:txBody>
      </p:sp>
      <p:sp>
        <p:nvSpPr>
          <p:cNvPr id="10" name="Text 8"/>
          <p:cNvSpPr/>
          <p:nvPr/>
        </p:nvSpPr>
        <p:spPr>
          <a:xfrm>
            <a:off x="7620357" y="2856905"/>
            <a:ext cx="6010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ru-RU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Исклучува одредени зборови од резултатите.</a:t>
            </a:r>
            <a:endParaRPr lang="en-US" sz="1550" dirty="0"/>
          </a:p>
        </p:txBody>
      </p:sp>
      <p:sp>
        <p:nvSpPr>
          <p:cNvPr id="11" name="Text 9"/>
          <p:cNvSpPr/>
          <p:nvPr/>
        </p:nvSpPr>
        <p:spPr>
          <a:xfrm>
            <a:off x="7620357" y="3293507"/>
            <a:ext cx="6010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ru-RU" sz="1550" b="1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Пример: </a:t>
            </a:r>
            <a:r>
              <a:rPr lang="ru-RU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"климатски промени земјоделство -економија"</a:t>
            </a:r>
            <a:endParaRPr lang="en-US" sz="1550" dirty="0"/>
          </a:p>
        </p:txBody>
      </p:sp>
      <p:sp>
        <p:nvSpPr>
          <p:cNvPr id="12" name="Text 10"/>
          <p:cNvSpPr/>
          <p:nvPr/>
        </p:nvSpPr>
        <p:spPr>
          <a:xfrm>
            <a:off x="7620357" y="3730109"/>
            <a:ext cx="6010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ru-RU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Ќе ги исклучи страниците што се фокусираат на економијата.</a:t>
            </a:r>
            <a:endParaRPr lang="en-US" sz="1550" dirty="0"/>
          </a:p>
        </p:txBody>
      </p:sp>
      <p:sp>
        <p:nvSpPr>
          <p:cNvPr id="13" name="Shape 11"/>
          <p:cNvSpPr/>
          <p:nvPr/>
        </p:nvSpPr>
        <p:spPr>
          <a:xfrm>
            <a:off x="793790" y="4451985"/>
            <a:ext cx="6422231" cy="2031921"/>
          </a:xfrm>
          <a:prstGeom prst="roundRect">
            <a:avLst>
              <a:gd name="adj" fmla="val 4102"/>
            </a:avLst>
          </a:prstGeom>
          <a:solidFill>
            <a:srgbClr val="B4DAE4">
              <a:alpha val="50000"/>
            </a:srgbClr>
          </a:solidFill>
          <a:ln w="7620">
            <a:solidFill>
              <a:srgbClr val="9AC0CA"/>
            </a:solidFill>
            <a:prstDash val="solid"/>
          </a:ln>
          <a:effectLst>
            <a:outerShdw dist="17780" dir="2700000" algn="bl" rotWithShape="0">
              <a:srgbClr val="9AC0CA">
                <a:alpha val="10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4" name="Text 12"/>
          <p:cNvSpPr/>
          <p:nvPr/>
        </p:nvSpPr>
        <p:spPr>
          <a:xfrm>
            <a:off x="999768" y="465796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mk-MK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Оператор </a:t>
            </a:r>
            <a:r>
              <a:rPr lang="en-US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OR</a:t>
            </a:r>
            <a:endParaRPr lang="en-US" sz="1950" dirty="0"/>
          </a:p>
        </p:txBody>
      </p:sp>
      <p:sp>
        <p:nvSpPr>
          <p:cNvPr id="15" name="Text 13"/>
          <p:cNvSpPr/>
          <p:nvPr/>
        </p:nvSpPr>
        <p:spPr>
          <a:xfrm>
            <a:off x="999768" y="5087183"/>
            <a:ext cx="6010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ru-RU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Вклучува еден или друг термин во резултатите.</a:t>
            </a:r>
            <a:endParaRPr lang="en-US" sz="1550" dirty="0"/>
          </a:p>
        </p:txBody>
      </p:sp>
      <p:sp>
        <p:nvSpPr>
          <p:cNvPr id="16" name="Text 14"/>
          <p:cNvSpPr/>
          <p:nvPr/>
        </p:nvSpPr>
        <p:spPr>
          <a:xfrm>
            <a:off x="999768" y="5523786"/>
            <a:ext cx="6010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ru-RU" sz="1550" b="1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Пример: </a:t>
            </a:r>
            <a:r>
              <a:rPr lang="ru-RU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"климатски промени OR глобално затоплување"</a:t>
            </a:r>
            <a:endParaRPr lang="en-US" sz="1550" dirty="0"/>
          </a:p>
        </p:txBody>
      </p:sp>
      <p:sp>
        <p:nvSpPr>
          <p:cNvPr id="17" name="Text 15"/>
          <p:cNvSpPr/>
          <p:nvPr/>
        </p:nvSpPr>
        <p:spPr>
          <a:xfrm>
            <a:off x="999768" y="5960388"/>
            <a:ext cx="6010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ru-RU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Ќе прикаже резултати што зборуваат за едниот или другиот поим.</a:t>
            </a:r>
            <a:endParaRPr lang="en-US" sz="1550" dirty="0"/>
          </a:p>
        </p:txBody>
      </p:sp>
      <p:sp>
        <p:nvSpPr>
          <p:cNvPr id="18" name="Shape 16"/>
          <p:cNvSpPr/>
          <p:nvPr/>
        </p:nvSpPr>
        <p:spPr>
          <a:xfrm>
            <a:off x="7414379" y="4451985"/>
            <a:ext cx="6422231" cy="2031921"/>
          </a:xfrm>
          <a:prstGeom prst="roundRect">
            <a:avLst>
              <a:gd name="adj" fmla="val 4102"/>
            </a:avLst>
          </a:prstGeom>
          <a:solidFill>
            <a:srgbClr val="E1C2C2">
              <a:alpha val="50000"/>
            </a:srgbClr>
          </a:solidFill>
          <a:ln w="7620">
            <a:solidFill>
              <a:srgbClr val="C7A8A8"/>
            </a:solidFill>
            <a:prstDash val="solid"/>
          </a:ln>
          <a:effectLst>
            <a:outerShdw dist="17780" dir="2700000" algn="bl" rotWithShape="0">
              <a:srgbClr val="C7A8A8">
                <a:alpha val="10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9" name="Text 17"/>
          <p:cNvSpPr/>
          <p:nvPr/>
        </p:nvSpPr>
        <p:spPr>
          <a:xfrm>
            <a:off x="7620357" y="465796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mk-MK" sz="1950" dirty="0">
                <a:solidFill>
                  <a:srgbClr val="000000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Ѕвездичка * (џокер-симбол)</a:t>
            </a:r>
            <a:endParaRPr lang="en-US" sz="1950" dirty="0"/>
          </a:p>
        </p:txBody>
      </p:sp>
      <p:sp>
        <p:nvSpPr>
          <p:cNvPr id="20" name="Text 18"/>
          <p:cNvSpPr/>
          <p:nvPr/>
        </p:nvSpPr>
        <p:spPr>
          <a:xfrm>
            <a:off x="7620357" y="5087183"/>
            <a:ext cx="6010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ru-RU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Служи како замена за зборови што недостасуваат.</a:t>
            </a:r>
            <a:endParaRPr lang="en-US" sz="1550" dirty="0"/>
          </a:p>
        </p:txBody>
      </p:sp>
      <p:sp>
        <p:nvSpPr>
          <p:cNvPr id="21" name="Text 19"/>
          <p:cNvSpPr/>
          <p:nvPr/>
        </p:nvSpPr>
        <p:spPr>
          <a:xfrm>
            <a:off x="7620357" y="5469195"/>
            <a:ext cx="601027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mk-MK" sz="1550" b="1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Пример: </a:t>
            </a:r>
            <a:r>
              <a:rPr lang="mk-MK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"климатски * влијание"</a:t>
            </a:r>
            <a:endParaRPr lang="en-US" sz="1550" dirty="0"/>
          </a:p>
        </p:txBody>
      </p:sp>
      <p:sp>
        <p:nvSpPr>
          <p:cNvPr id="22" name="Text 20"/>
          <p:cNvSpPr/>
          <p:nvPr/>
        </p:nvSpPr>
        <p:spPr>
          <a:xfrm>
            <a:off x="7620357" y="5857399"/>
            <a:ext cx="6010275" cy="5235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ru-RU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Може да врати резултати како „климатски промени влијание“ или</a:t>
            </a:r>
          </a:p>
          <a:p>
            <a:pPr marL="0" indent="0" algn="l">
              <a:lnSpc>
                <a:spcPts val="2500"/>
              </a:lnSpc>
              <a:buNone/>
            </a:pPr>
            <a:r>
              <a:rPr lang="ru-RU" sz="1550" dirty="0">
                <a:solidFill>
                  <a:srgbClr val="000000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„климатски политики влијание“.</a:t>
            </a:r>
            <a:endParaRPr lang="en-US" sz="1550" dirty="0"/>
          </a:p>
        </p:txBody>
      </p:sp>
      <p:sp>
        <p:nvSpPr>
          <p:cNvPr id="23" name="Text 21"/>
          <p:cNvSpPr/>
          <p:nvPr/>
        </p:nvSpPr>
        <p:spPr>
          <a:xfrm>
            <a:off x="793790" y="6707147"/>
            <a:ext cx="13042821" cy="62007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mk-MK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Овие оператори </a:t>
            </a:r>
            <a:r>
              <a:rPr lang="ru-RU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ти даваат поголема контрола врз резултатите од пребарувањето, овозможувајќи ти побрзо да го пронајдеш токму тоа што ти е </a:t>
            </a:r>
          </a:p>
          <a:p>
            <a:pPr marL="0" indent="0" algn="l">
              <a:lnSpc>
                <a:spcPts val="2500"/>
              </a:lnSpc>
              <a:buNone/>
            </a:pPr>
            <a:r>
              <a:rPr lang="ru-RU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потребно, без да пребаруваш по нерелевантни страници.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5360" y="0"/>
            <a:ext cx="603504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630561"/>
            <a:ext cx="8076833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ru-RU" sz="39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Напредни алатки за пребарување: Прецизност на дофат на рака</a:t>
            </a: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793790" y="3168372"/>
            <a:ext cx="75564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ru-RU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Кога основните стратегии за пребарување не се доволни, повеќето пребарувачи нудат напредни алатки што ти овозможуваат да навлезеш подлабоко и да ги прецизираш резултатите уште повеќе.</a:t>
            </a:r>
            <a:endParaRPr lang="en-US" sz="1550" dirty="0"/>
          </a:p>
        </p:txBody>
      </p:sp>
      <p:sp>
        <p:nvSpPr>
          <p:cNvPr id="5" name="Text 2"/>
          <p:cNvSpPr/>
          <p:nvPr/>
        </p:nvSpPr>
        <p:spPr>
          <a:xfrm>
            <a:off x="793790" y="422505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mk-MK" sz="1950" dirty="0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Филтрирај според:</a:t>
            </a:r>
            <a:endParaRPr lang="en-US" sz="1950" dirty="0"/>
          </a:p>
        </p:txBody>
      </p:sp>
      <p:sp>
        <p:nvSpPr>
          <p:cNvPr id="6" name="Text 3"/>
          <p:cNvSpPr/>
          <p:nvPr/>
        </p:nvSpPr>
        <p:spPr>
          <a:xfrm>
            <a:off x="793790" y="4733568"/>
            <a:ext cx="35361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mk-MK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Јазик</a:t>
            </a:r>
            <a:endParaRPr lang="en-US" sz="1550" dirty="0"/>
          </a:p>
        </p:txBody>
      </p:sp>
      <p:sp>
        <p:nvSpPr>
          <p:cNvPr id="7" name="Text 4"/>
          <p:cNvSpPr/>
          <p:nvPr/>
        </p:nvSpPr>
        <p:spPr>
          <a:xfrm>
            <a:off x="793790" y="5120521"/>
            <a:ext cx="35361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mk-MK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Регион</a:t>
            </a:r>
            <a:endParaRPr lang="en-US" sz="1550" dirty="0"/>
          </a:p>
        </p:txBody>
      </p:sp>
      <p:sp>
        <p:nvSpPr>
          <p:cNvPr id="8" name="Text 5"/>
          <p:cNvSpPr/>
          <p:nvPr/>
        </p:nvSpPr>
        <p:spPr>
          <a:xfrm>
            <a:off x="793790" y="5507474"/>
            <a:ext cx="35361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mk-MK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Датум</a:t>
            </a:r>
            <a:endParaRPr lang="en-US" sz="1550" dirty="0"/>
          </a:p>
        </p:txBody>
      </p:sp>
      <p:sp>
        <p:nvSpPr>
          <p:cNvPr id="9" name="Text 6"/>
          <p:cNvSpPr/>
          <p:nvPr/>
        </p:nvSpPr>
        <p:spPr>
          <a:xfrm>
            <a:off x="793790" y="5894427"/>
            <a:ext cx="3536156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mk-MK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Тип на датотека </a:t>
            </a:r>
            <a:r>
              <a:rPr lang="en-US" sz="14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(PDF, Word, PowerPoint)</a:t>
            </a:r>
            <a:endParaRPr lang="en-US" sz="1550" dirty="0"/>
          </a:p>
        </p:txBody>
      </p:sp>
      <p:sp>
        <p:nvSpPr>
          <p:cNvPr id="10" name="Text 7"/>
          <p:cNvSpPr/>
          <p:nvPr/>
        </p:nvSpPr>
        <p:spPr>
          <a:xfrm>
            <a:off x="4821674" y="422505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mk-MK" sz="1950" dirty="0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Бенефити:</a:t>
            </a:r>
            <a:endParaRPr lang="en-US" sz="1950" dirty="0"/>
          </a:p>
        </p:txBody>
      </p:sp>
      <p:sp>
        <p:nvSpPr>
          <p:cNvPr id="11" name="Text 8"/>
          <p:cNvSpPr/>
          <p:nvPr/>
        </p:nvSpPr>
        <p:spPr>
          <a:xfrm>
            <a:off x="4821674" y="4733568"/>
            <a:ext cx="35361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mk-MK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Попрецизни резултати</a:t>
            </a:r>
            <a:endParaRPr lang="en-US" sz="1550" dirty="0"/>
          </a:p>
        </p:txBody>
      </p:sp>
      <p:sp>
        <p:nvSpPr>
          <p:cNvPr id="12" name="Text 9"/>
          <p:cNvSpPr/>
          <p:nvPr/>
        </p:nvSpPr>
        <p:spPr>
          <a:xfrm>
            <a:off x="4821674" y="5120521"/>
            <a:ext cx="35361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ru-RU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Фокус токму на тоа што ти е потребно</a:t>
            </a:r>
            <a:endParaRPr lang="en-US" sz="1550" dirty="0"/>
          </a:p>
        </p:txBody>
      </p:sp>
      <p:sp>
        <p:nvSpPr>
          <p:cNvPr id="13" name="Text 10"/>
          <p:cNvSpPr/>
          <p:nvPr/>
        </p:nvSpPr>
        <p:spPr>
          <a:xfrm>
            <a:off x="4821674" y="5507474"/>
            <a:ext cx="35361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mk-MK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Избегнување на нерелевантни страници.</a:t>
            </a:r>
            <a:endParaRPr lang="en-US" sz="1550" dirty="0"/>
          </a:p>
        </p:txBody>
      </p:sp>
      <p:sp>
        <p:nvSpPr>
          <p:cNvPr id="14" name="Text 11"/>
          <p:cNvSpPr/>
          <p:nvPr/>
        </p:nvSpPr>
        <p:spPr>
          <a:xfrm>
            <a:off x="4821674" y="5894427"/>
            <a:ext cx="3536156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mk-MK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Пронаоѓање на одредени формати на документи</a:t>
            </a:r>
            <a:endParaRPr lang="en-US" sz="15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075" y="545187"/>
            <a:ext cx="11607284" cy="6197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ru-RU" sz="36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Вкрстена проверка на информации: Клучот за доверливост</a:t>
            </a:r>
            <a:endParaRPr lang="en-US" sz="3600" dirty="0"/>
          </a:p>
        </p:txBody>
      </p:sp>
      <p:sp>
        <p:nvSpPr>
          <p:cNvPr id="3" name="Text 1"/>
          <p:cNvSpPr/>
          <p:nvPr/>
        </p:nvSpPr>
        <p:spPr>
          <a:xfrm>
            <a:off x="793075" y="1640681"/>
            <a:ext cx="7633097" cy="9515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ru-RU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Еден од најголемите предизвици во денешниот свет преполн со информации е да се осигураме дека она што го пронаоѓаме е навистина веродостојно. Дезинформациите и пристрасностите се многу чести, па затоа е клучно да се проверуваат фактите преку повеќе извори.</a:t>
            </a:r>
            <a:endParaRPr lang="en-US" sz="1550" dirty="0"/>
          </a:p>
        </p:txBody>
      </p:sp>
      <p:sp>
        <p:nvSpPr>
          <p:cNvPr id="4" name="Text 2"/>
          <p:cNvSpPr/>
          <p:nvPr/>
        </p:nvSpPr>
        <p:spPr>
          <a:xfrm>
            <a:off x="793075" y="2920604"/>
            <a:ext cx="3219093" cy="3098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ru-RU" sz="1950" dirty="0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Давај предност на доверливи извори: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793075" y="3298508"/>
            <a:ext cx="7633097" cy="3171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50"/>
              </a:lnSpc>
              <a:buSzPct val="100000"/>
              <a:buChar char="•"/>
            </a:pPr>
            <a:r>
              <a:rPr lang="mk-MK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Рецензирани научни списанија</a:t>
            </a:r>
            <a:endParaRPr lang="en-US" sz="1550" dirty="0"/>
          </a:p>
        </p:txBody>
      </p:sp>
      <p:sp>
        <p:nvSpPr>
          <p:cNvPr id="6" name="Text 4"/>
          <p:cNvSpPr/>
          <p:nvPr/>
        </p:nvSpPr>
        <p:spPr>
          <a:xfrm>
            <a:off x="793075" y="3684984"/>
            <a:ext cx="7633097" cy="3171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50"/>
              </a:lnSpc>
              <a:buSzPct val="100000"/>
              <a:buChar char="•"/>
            </a:pPr>
            <a:r>
              <a:rPr lang="mk-MK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Владини публикации (.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gov)</a:t>
            </a:r>
            <a:endParaRPr lang="en-US" sz="1550" dirty="0"/>
          </a:p>
        </p:txBody>
      </p:sp>
      <p:sp>
        <p:nvSpPr>
          <p:cNvPr id="7" name="Text 5"/>
          <p:cNvSpPr/>
          <p:nvPr/>
        </p:nvSpPr>
        <p:spPr>
          <a:xfrm>
            <a:off x="793075" y="4071461"/>
            <a:ext cx="7633097" cy="3171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50"/>
              </a:lnSpc>
              <a:buSzPct val="100000"/>
              <a:buChar char="•"/>
            </a:pPr>
            <a:r>
              <a:rPr lang="mk-MK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Академски институции (.</a:t>
            </a:r>
            <a:r>
              <a:rPr lang="en-US" sz="1550" dirty="0" err="1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edu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)</a:t>
            </a:r>
            <a:endParaRPr lang="en-US" sz="1550" dirty="0"/>
          </a:p>
        </p:txBody>
      </p:sp>
      <p:sp>
        <p:nvSpPr>
          <p:cNvPr id="8" name="Text 6"/>
          <p:cNvSpPr/>
          <p:nvPr/>
        </p:nvSpPr>
        <p:spPr>
          <a:xfrm>
            <a:off x="793075" y="4457938"/>
            <a:ext cx="7633097" cy="3171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50"/>
              </a:lnSpc>
              <a:buSzPct val="100000"/>
              <a:buChar char="•"/>
            </a:pPr>
            <a:r>
              <a:rPr lang="mk-MK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Добро воспоставени медиумски организации</a:t>
            </a:r>
            <a:endParaRPr lang="en-US" sz="1550" dirty="0"/>
          </a:p>
        </p:txBody>
      </p:sp>
      <p:sp>
        <p:nvSpPr>
          <p:cNvPr id="9" name="Text 7"/>
          <p:cNvSpPr/>
          <p:nvPr/>
        </p:nvSpPr>
        <p:spPr>
          <a:xfrm>
            <a:off x="793075" y="4844415"/>
            <a:ext cx="7633097" cy="3171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450"/>
              </a:lnSpc>
              <a:buSzPct val="100000"/>
              <a:buChar char="•"/>
            </a:pPr>
            <a:r>
              <a:rPr lang="mk-MK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Веб-страници </a:t>
            </a:r>
            <a:r>
              <a:rPr lang="ru-RU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што наведуваат извори и цитати</a:t>
            </a:r>
            <a:endParaRPr lang="en-US" sz="1550" dirty="0"/>
          </a:p>
        </p:txBody>
      </p:sp>
      <p:pic>
        <p:nvPicPr>
          <p:cNvPr id="10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7424" y="1685330"/>
            <a:ext cx="4927521" cy="4927521"/>
          </a:xfrm>
          <a:prstGeom prst="rect">
            <a:avLst/>
          </a:prstGeom>
        </p:spPr>
      </p:pic>
      <p:sp>
        <p:nvSpPr>
          <p:cNvPr id="11" name="Text 8"/>
          <p:cNvSpPr/>
          <p:nvPr/>
        </p:nvSpPr>
        <p:spPr>
          <a:xfrm>
            <a:off x="793075" y="7058858"/>
            <a:ext cx="13044249" cy="6343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mk-MK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Запомни: </a:t>
            </a:r>
            <a:r>
              <a:rPr lang="ru-RU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Дури и изворите што на прв поглед изгледаат доверливи треба да се проверат. Ако две или повеќе реномирани извори ја потврдуваат истата информација, можеш да бидеш многу посигурен во нејзината точност.</a:t>
            </a:r>
            <a:endParaRPr lang="en-US" sz="15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62025"/>
            <a:ext cx="10152936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ru-RU" sz="36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Практичен пример: Истражување за климатските промени</a:t>
            </a:r>
            <a:endParaRPr lang="en-US" sz="36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1978938"/>
            <a:ext cx="6521410" cy="79379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992148" y="288581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mk-MK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Основно пребарување</a:t>
            </a:r>
            <a:endParaRPr lang="en-US" sz="1950" dirty="0"/>
          </a:p>
        </p:txBody>
      </p:sp>
      <p:sp>
        <p:nvSpPr>
          <p:cNvPr id="5" name="Text 2"/>
          <p:cNvSpPr/>
          <p:nvPr/>
        </p:nvSpPr>
        <p:spPr>
          <a:xfrm>
            <a:off x="992148" y="3313390"/>
            <a:ext cx="612469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“</a:t>
            </a:r>
            <a:r>
              <a:rPr lang="mk-MK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климатски промени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"</a:t>
            </a:r>
            <a:endParaRPr lang="en-US" sz="1550" dirty="0"/>
          </a:p>
        </p:txBody>
      </p:sp>
      <p:sp>
        <p:nvSpPr>
          <p:cNvPr id="6" name="Text 3"/>
          <p:cNvSpPr/>
          <p:nvPr/>
        </p:nvSpPr>
        <p:spPr>
          <a:xfrm>
            <a:off x="992148" y="3748349"/>
            <a:ext cx="6124694" cy="5085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ru-RU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Милиони резултати, од кои многу не се релевантни за твоите </a:t>
            </a:r>
          </a:p>
          <a:p>
            <a:pPr marL="0" indent="0" algn="l">
              <a:lnSpc>
                <a:spcPts val="2500"/>
              </a:lnSpc>
              <a:buNone/>
            </a:pPr>
            <a:r>
              <a:rPr lang="ru-RU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конкретни потреби.</a:t>
            </a:r>
            <a:endParaRPr lang="en-US" sz="15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5200" y="1978938"/>
            <a:ext cx="6521410" cy="793790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7513558" y="2885813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mk-MK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Прецизно пребарување</a:t>
            </a:r>
            <a:endParaRPr lang="en-US" sz="1950" dirty="0"/>
          </a:p>
        </p:txBody>
      </p:sp>
      <p:sp>
        <p:nvSpPr>
          <p:cNvPr id="9" name="Text 5"/>
          <p:cNvSpPr/>
          <p:nvPr/>
        </p:nvSpPr>
        <p:spPr>
          <a:xfrm>
            <a:off x="7513558" y="3308567"/>
            <a:ext cx="612469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ru-RU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„влијание на климатските промени врз земјоделството“ -економија site:.edu</a:t>
            </a:r>
            <a:endParaRPr lang="en-US" sz="1550" dirty="0"/>
          </a:p>
        </p:txBody>
      </p:sp>
      <p:sp>
        <p:nvSpPr>
          <p:cNvPr id="10" name="Text 6"/>
          <p:cNvSpPr/>
          <p:nvPr/>
        </p:nvSpPr>
        <p:spPr>
          <a:xfrm>
            <a:off x="7513558" y="3745112"/>
            <a:ext cx="6124694" cy="5085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ru-RU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Академски извори што се фокусираат конкретно на влијанието на </a:t>
            </a:r>
            <a:endParaRPr lang="en-US" sz="1550" dirty="0">
              <a:solidFill>
                <a:srgbClr val="6F655D"/>
              </a:solidFill>
              <a:latin typeface="Public Sans" pitchFamily="34" charset="0"/>
              <a:ea typeface="Public Sans" pitchFamily="34" charset="-122"/>
              <a:cs typeface="Public Sans" pitchFamily="34" charset="-120"/>
            </a:endParaRPr>
          </a:p>
          <a:p>
            <a:pPr marL="0" indent="0" algn="l">
              <a:lnSpc>
                <a:spcPts val="2500"/>
              </a:lnSpc>
              <a:buNone/>
            </a:pPr>
            <a:r>
              <a:rPr lang="ru-RU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климатските промени врз земјоделството.</a:t>
            </a:r>
            <a:endParaRPr lang="en-US" sz="1550" dirty="0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4352806"/>
            <a:ext cx="6521410" cy="793790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992148" y="534495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mk-MK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Напредни филтри</a:t>
            </a:r>
            <a:endParaRPr lang="en-US" sz="1950" dirty="0"/>
          </a:p>
        </p:txBody>
      </p:sp>
      <p:sp>
        <p:nvSpPr>
          <p:cNvPr id="13" name="Text 8"/>
          <p:cNvSpPr/>
          <p:nvPr/>
        </p:nvSpPr>
        <p:spPr>
          <a:xfrm>
            <a:off x="992148" y="5774174"/>
            <a:ext cx="612469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ru-RU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Додај филтер за датум (последни 2 години) и тип на датотека (PDF).</a:t>
            </a:r>
            <a:endParaRPr lang="en-US" sz="1550" dirty="0"/>
          </a:p>
        </p:txBody>
      </p:sp>
      <p:sp>
        <p:nvSpPr>
          <p:cNvPr id="14" name="Text 9"/>
          <p:cNvSpPr/>
          <p:nvPr/>
        </p:nvSpPr>
        <p:spPr>
          <a:xfrm>
            <a:off x="992148" y="6210776"/>
            <a:ext cx="612469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ru-RU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Ќе добиеш најнови академски трудови во формат погоден за </a:t>
            </a:r>
            <a:endParaRPr lang="en-US" sz="1550" dirty="0">
              <a:solidFill>
                <a:srgbClr val="6F655D"/>
              </a:solidFill>
              <a:latin typeface="Public Sans" pitchFamily="34" charset="0"/>
              <a:ea typeface="Public Sans" pitchFamily="34" charset="-122"/>
              <a:cs typeface="Public Sans" pitchFamily="34" charset="-120"/>
            </a:endParaRPr>
          </a:p>
          <a:p>
            <a:pPr marL="0" indent="0" algn="l">
              <a:lnSpc>
                <a:spcPts val="2500"/>
              </a:lnSpc>
              <a:buNone/>
            </a:pPr>
            <a:r>
              <a:rPr lang="ru-RU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преземање.</a:t>
            </a:r>
            <a:endParaRPr lang="en-US" sz="1550" dirty="0"/>
          </a:p>
        </p:txBody>
      </p:sp>
      <p:pic>
        <p:nvPicPr>
          <p:cNvPr id="1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5200" y="4352806"/>
            <a:ext cx="6521410" cy="793790"/>
          </a:xfrm>
          <a:prstGeom prst="rect">
            <a:avLst/>
          </a:prstGeom>
        </p:spPr>
      </p:pic>
      <p:sp>
        <p:nvSpPr>
          <p:cNvPr id="16" name="Text 10"/>
          <p:cNvSpPr/>
          <p:nvPr/>
        </p:nvSpPr>
        <p:spPr>
          <a:xfrm>
            <a:off x="7513558" y="5344954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mk-MK" sz="1950" dirty="0">
                <a:solidFill>
                  <a:srgbClr val="6F655D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Вкрстена проверка</a:t>
            </a:r>
            <a:endParaRPr lang="en-US" sz="1950" dirty="0"/>
          </a:p>
        </p:txBody>
      </p:sp>
      <p:sp>
        <p:nvSpPr>
          <p:cNvPr id="17" name="Text 11"/>
          <p:cNvSpPr/>
          <p:nvPr/>
        </p:nvSpPr>
        <p:spPr>
          <a:xfrm>
            <a:off x="7513558" y="5774174"/>
            <a:ext cx="612469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ru-RU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Спореди ги наодите од повеќе академски извори.</a:t>
            </a:r>
            <a:endParaRPr lang="en-US" sz="1550" dirty="0"/>
          </a:p>
        </p:txBody>
      </p:sp>
      <p:sp>
        <p:nvSpPr>
          <p:cNvPr id="18" name="Text 12"/>
          <p:cNvSpPr/>
          <p:nvPr/>
        </p:nvSpPr>
        <p:spPr>
          <a:xfrm>
            <a:off x="7513558" y="6210776"/>
            <a:ext cx="6124694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ru-RU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Потврди ги клучните статистики со владини извештаи.</a:t>
            </a:r>
            <a:endParaRPr lang="en-US" sz="1550" dirty="0"/>
          </a:p>
        </p:txBody>
      </p:sp>
      <p:sp>
        <p:nvSpPr>
          <p:cNvPr id="19" name="Text 13"/>
          <p:cNvSpPr/>
          <p:nvPr/>
        </p:nvSpPr>
        <p:spPr>
          <a:xfrm>
            <a:off x="793790" y="6949916"/>
            <a:ext cx="13042821" cy="6009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ru-RU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Овој процес покажува дека комбинирањето на сите три стратегии</a:t>
            </a:r>
            <a:r>
              <a:rPr lang="en-US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 </a:t>
            </a:r>
            <a:r>
              <a:rPr lang="ru-RU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води до посигурни, порелевантни и поконкретни информации отколку </a:t>
            </a:r>
            <a:endParaRPr lang="en-US" sz="1550" dirty="0">
              <a:solidFill>
                <a:srgbClr val="6F655D"/>
              </a:solidFill>
              <a:latin typeface="Public Sans" pitchFamily="34" charset="0"/>
              <a:ea typeface="Public Sans" pitchFamily="34" charset="-122"/>
              <a:cs typeface="Public Sans" pitchFamily="34" charset="-120"/>
            </a:endParaRPr>
          </a:p>
          <a:p>
            <a:pPr>
              <a:lnSpc>
                <a:spcPts val="2500"/>
              </a:lnSpc>
            </a:pPr>
            <a:r>
              <a:rPr lang="ru-RU" sz="155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едноставно пребарување.</a:t>
            </a:r>
            <a:endParaRPr lang="en-US" sz="15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73787" y="684848"/>
            <a:ext cx="8634770" cy="6044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50"/>
              </a:lnSpc>
              <a:buNone/>
            </a:pPr>
            <a:r>
              <a:rPr lang="ru-RU" sz="3600" dirty="0">
                <a:solidFill>
                  <a:srgbClr val="4B6981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Придобивки од совладувањето на вештините за пребарување</a:t>
            </a:r>
            <a:endParaRPr lang="en-US" sz="36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787" y="1797010"/>
            <a:ext cx="4949904" cy="4949904"/>
          </a:xfrm>
          <a:prstGeom prst="rect">
            <a:avLst/>
          </a:prstGeom>
        </p:spPr>
      </p:pic>
      <p:sp>
        <p:nvSpPr>
          <p:cNvPr id="4" name="Shape 1"/>
          <p:cNvSpPr/>
          <p:nvPr/>
        </p:nvSpPr>
        <p:spPr>
          <a:xfrm>
            <a:off x="6203275" y="1797010"/>
            <a:ext cx="7660838" cy="1237536"/>
          </a:xfrm>
          <a:prstGeom prst="roundRect">
            <a:avLst>
              <a:gd name="adj" fmla="val 6566"/>
            </a:avLst>
          </a:prstGeom>
          <a:solidFill>
            <a:srgbClr val="FFFAF6"/>
          </a:solidFill>
          <a:ln w="22860">
            <a:solidFill>
              <a:srgbClr val="E1C2C2"/>
            </a:solidFill>
            <a:prstDash val="solid"/>
          </a:ln>
          <a:effectLst>
            <a:outerShdw dist="17780" dir="2700000" algn="bl" rotWithShape="0">
              <a:srgbClr val="E1C2C2">
                <a:alpha val="10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6419493" y="2013228"/>
            <a:ext cx="2418159" cy="3021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mk-MK" sz="1900" dirty="0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Заштеди драгоцено време</a:t>
            </a:r>
            <a:endParaRPr lang="en-US" sz="1900" dirty="0"/>
          </a:p>
        </p:txBody>
      </p:sp>
      <p:sp>
        <p:nvSpPr>
          <p:cNvPr id="6" name="Text 3"/>
          <p:cNvSpPr/>
          <p:nvPr/>
        </p:nvSpPr>
        <p:spPr>
          <a:xfrm>
            <a:off x="6419493" y="2423518"/>
            <a:ext cx="7228403" cy="5029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ru-RU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Пронајди го тоа што ти е потребно брзо, без да прелистуваш низ страници полни</a:t>
            </a:r>
            <a:endParaRPr lang="en-US" sz="1500" dirty="0">
              <a:solidFill>
                <a:srgbClr val="6F655D"/>
              </a:solidFill>
              <a:latin typeface="Public Sans" pitchFamily="34" charset="0"/>
              <a:ea typeface="Public Sans" pitchFamily="34" charset="-122"/>
              <a:cs typeface="Public Sans" pitchFamily="34" charset="-120"/>
            </a:endParaRPr>
          </a:p>
          <a:p>
            <a:pPr marL="0" indent="0" algn="l">
              <a:lnSpc>
                <a:spcPts val="2400"/>
              </a:lnSpc>
              <a:buNone/>
            </a:pPr>
            <a:r>
              <a:rPr lang="ru-RU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со нерелевантни резултати.</a:t>
            </a:r>
            <a:endParaRPr lang="en-US" sz="1500" dirty="0"/>
          </a:p>
        </p:txBody>
      </p:sp>
      <p:sp>
        <p:nvSpPr>
          <p:cNvPr id="7" name="Shape 4"/>
          <p:cNvSpPr/>
          <p:nvPr/>
        </p:nvSpPr>
        <p:spPr>
          <a:xfrm>
            <a:off x="6203275" y="3227903"/>
            <a:ext cx="7660838" cy="1237536"/>
          </a:xfrm>
          <a:prstGeom prst="roundRect">
            <a:avLst>
              <a:gd name="adj" fmla="val 6566"/>
            </a:avLst>
          </a:prstGeom>
          <a:solidFill>
            <a:srgbClr val="FFFAF6"/>
          </a:solidFill>
          <a:ln w="22860">
            <a:solidFill>
              <a:srgbClr val="CCC4EC"/>
            </a:solidFill>
            <a:prstDash val="solid"/>
          </a:ln>
          <a:effectLst>
            <a:outerShdw dist="17780" dir="2700000" algn="bl" rotWithShape="0">
              <a:srgbClr val="CCC4EC">
                <a:alpha val="10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6419493" y="3444121"/>
            <a:ext cx="2562820" cy="3021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ru-RU" sz="1900" dirty="0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Подобри го квалитетот на истражувањето</a:t>
            </a:r>
            <a:endParaRPr lang="en-US" sz="1900" dirty="0"/>
          </a:p>
        </p:txBody>
      </p:sp>
      <p:sp>
        <p:nvSpPr>
          <p:cNvPr id="9" name="Text 6"/>
          <p:cNvSpPr/>
          <p:nvPr/>
        </p:nvSpPr>
        <p:spPr>
          <a:xfrm>
            <a:off x="6419493" y="3939659"/>
            <a:ext cx="7228403" cy="3095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ru-RU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Пристапи до попрецизни и порелевантни информации од доверливи извори.</a:t>
            </a:r>
            <a:endParaRPr lang="en-US" sz="1500" dirty="0"/>
          </a:p>
        </p:txBody>
      </p:sp>
      <p:sp>
        <p:nvSpPr>
          <p:cNvPr id="10" name="Shape 7"/>
          <p:cNvSpPr/>
          <p:nvPr/>
        </p:nvSpPr>
        <p:spPr>
          <a:xfrm>
            <a:off x="6203275" y="4658797"/>
            <a:ext cx="7660838" cy="1237536"/>
          </a:xfrm>
          <a:prstGeom prst="roundRect">
            <a:avLst>
              <a:gd name="adj" fmla="val 6566"/>
            </a:avLst>
          </a:prstGeom>
          <a:solidFill>
            <a:srgbClr val="FFFAF6"/>
          </a:solidFill>
          <a:ln w="22860">
            <a:solidFill>
              <a:srgbClr val="B4DAE4"/>
            </a:solidFill>
            <a:prstDash val="solid"/>
          </a:ln>
          <a:effectLst>
            <a:outerShdw dist="17780" dir="2700000" algn="bl" rotWithShape="0">
              <a:srgbClr val="B4DAE4">
                <a:alpha val="10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1" name="Text 8"/>
          <p:cNvSpPr/>
          <p:nvPr/>
        </p:nvSpPr>
        <p:spPr>
          <a:xfrm>
            <a:off x="6419493" y="4875014"/>
            <a:ext cx="2418159" cy="3021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mk-MK" sz="1900" dirty="0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Осигур</a:t>
            </a:r>
            <a:r>
              <a:rPr lang="en-US" sz="1900" dirty="0" err="1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aj</a:t>
            </a:r>
            <a:r>
              <a:rPr lang="mk-MK" sz="1900" dirty="0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 точност</a:t>
            </a:r>
            <a:endParaRPr lang="en-US" sz="1900" dirty="0"/>
          </a:p>
        </p:txBody>
      </p:sp>
      <p:sp>
        <p:nvSpPr>
          <p:cNvPr id="12" name="Text 9"/>
          <p:cNvSpPr/>
          <p:nvPr/>
        </p:nvSpPr>
        <p:spPr>
          <a:xfrm>
            <a:off x="6419493" y="5370552"/>
            <a:ext cx="7228403" cy="3095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ru-RU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Препознај и елиминирај дезинформации преку вкрстена проверка на фактите.</a:t>
            </a:r>
            <a:endParaRPr lang="en-US" sz="1500" dirty="0"/>
          </a:p>
        </p:txBody>
      </p:sp>
      <p:sp>
        <p:nvSpPr>
          <p:cNvPr id="13" name="Shape 10"/>
          <p:cNvSpPr/>
          <p:nvPr/>
        </p:nvSpPr>
        <p:spPr>
          <a:xfrm>
            <a:off x="6203275" y="6089690"/>
            <a:ext cx="7660838" cy="1237536"/>
          </a:xfrm>
          <a:prstGeom prst="roundRect">
            <a:avLst>
              <a:gd name="adj" fmla="val 6566"/>
            </a:avLst>
          </a:prstGeom>
          <a:solidFill>
            <a:srgbClr val="FFFAF6"/>
          </a:solidFill>
          <a:ln w="22860">
            <a:solidFill>
              <a:srgbClr val="E1C2C2"/>
            </a:solidFill>
            <a:prstDash val="solid"/>
          </a:ln>
          <a:effectLst>
            <a:outerShdw dist="17780" dir="2700000" algn="bl" rotWithShape="0">
              <a:srgbClr val="E1C2C2">
                <a:alpha val="100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4" name="Text 11"/>
          <p:cNvSpPr/>
          <p:nvPr/>
        </p:nvSpPr>
        <p:spPr>
          <a:xfrm>
            <a:off x="6419493" y="6305907"/>
            <a:ext cx="2457569" cy="3021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mk-MK" sz="1900" dirty="0">
                <a:solidFill>
                  <a:srgbClr val="E2C2B3"/>
                </a:solidFill>
                <a:latin typeface="Playfair Display Semi Bold" pitchFamily="34" charset="0"/>
                <a:ea typeface="Playfair Display Semi Bold" pitchFamily="34" charset="-122"/>
                <a:cs typeface="Playfair Display Semi Bold" pitchFamily="34" charset="-120"/>
              </a:rPr>
              <a:t>Донесувај подобри одлуки</a:t>
            </a:r>
            <a:endParaRPr lang="en-US" sz="1900" dirty="0"/>
          </a:p>
        </p:txBody>
      </p:sp>
      <p:sp>
        <p:nvSpPr>
          <p:cNvPr id="15" name="Text 12"/>
          <p:cNvSpPr/>
          <p:nvPr/>
        </p:nvSpPr>
        <p:spPr>
          <a:xfrm>
            <a:off x="6419493" y="6801445"/>
            <a:ext cx="7228403" cy="3095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mk-MK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Засновај ги </a:t>
            </a:r>
            <a:r>
              <a:rPr lang="ru-RU" sz="1500" dirty="0">
                <a:solidFill>
                  <a:srgbClr val="6F655D"/>
                </a:solidFill>
                <a:latin typeface="Public Sans" pitchFamily="34" charset="0"/>
                <a:ea typeface="Public Sans" pitchFamily="34" charset="-122"/>
                <a:cs typeface="Public Sans" pitchFamily="34" charset="-120"/>
              </a:rPr>
              <a:t>своите избори на сигурни, проверени и сеопфатни информации.</a:t>
            </a:r>
            <a:endParaRPr lang="en-US" sz="15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346</TotalTime>
  <Words>1068</Words>
  <Application>Microsoft Office PowerPoint</Application>
  <PresentationFormat>Custom</PresentationFormat>
  <Paragraphs>126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Playfair Display Semi Bold</vt:lpstr>
      <vt:lpstr>Public Sans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Center for Intercultural Dialogue</cp:lastModifiedBy>
  <cp:revision>5</cp:revision>
  <dcterms:created xsi:type="dcterms:W3CDTF">2025-09-11T13:03:51Z</dcterms:created>
  <dcterms:modified xsi:type="dcterms:W3CDTF">2025-10-21T11:35:59Z</dcterms:modified>
</cp:coreProperties>
</file>