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Open Sans" pitchFamily="2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02" d="100"/>
          <a:sy n="102" d="100"/>
        </p:scale>
        <p:origin x="138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954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1981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357" y="838438"/>
            <a:ext cx="1448276" cy="1448276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123128" y="811411"/>
            <a:ext cx="5271016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MEDIActive Youth: Informing the Balkans</a:t>
            </a:r>
            <a:endParaRPr lang="en-US" sz="2100" dirty="0"/>
          </a:p>
        </p:txBody>
      </p:sp>
      <p:sp>
        <p:nvSpPr>
          <p:cNvPr id="5" name="Text 1"/>
          <p:cNvSpPr/>
          <p:nvPr/>
        </p:nvSpPr>
        <p:spPr>
          <a:xfrm>
            <a:off x="757357" y="2854643"/>
            <a:ext cx="7629287" cy="2705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650"/>
              </a:lnSpc>
              <a:buNone/>
            </a:pPr>
            <a:r>
              <a:rPr lang="mk-MK" sz="48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Младински медиумски активизам</a:t>
            </a:r>
            <a:endParaRPr lang="en-US" sz="4800" dirty="0"/>
          </a:p>
        </p:txBody>
      </p:sp>
      <p:sp>
        <p:nvSpPr>
          <p:cNvPr id="6" name="Text 2"/>
          <p:cNvSpPr/>
          <p:nvPr/>
        </p:nvSpPr>
        <p:spPr>
          <a:xfrm>
            <a:off x="757357" y="5884307"/>
            <a:ext cx="7629287" cy="10818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ru-RU" sz="28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Моќта и замките во дигиталната ера.</a:t>
            </a:r>
            <a:endParaRPr lang="en-US" sz="2800" dirty="0"/>
          </a:p>
        </p:txBody>
      </p:sp>
      <p:sp>
        <p:nvSpPr>
          <p:cNvPr id="7" name="Text 3"/>
          <p:cNvSpPr/>
          <p:nvPr/>
        </p:nvSpPr>
        <p:spPr>
          <a:xfrm>
            <a:off x="757357" y="7290673"/>
            <a:ext cx="7629287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76632"/>
            <a:ext cx="1197744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ru-RU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Познати примери на младински медиумски </a:t>
            </a:r>
            <a:endParaRPr lang="en-US" sz="4450" b="1" dirty="0">
              <a:solidFill>
                <a:srgbClr val="403C4E"/>
              </a:solidFill>
              <a:latin typeface="Merriweather Bold" pitchFamily="34" charset="0"/>
              <a:ea typeface="Merriweather Bold" pitchFamily="34" charset="-122"/>
              <a:cs typeface="Merriweather Bold" pitchFamily="34" charset="-120"/>
            </a:endParaRPr>
          </a:p>
          <a:p>
            <a:pPr marL="0" indent="0" algn="l">
              <a:lnSpc>
                <a:spcPts val="5550"/>
              </a:lnSpc>
              <a:buNone/>
            </a:pPr>
            <a:r>
              <a:rPr lang="ru-RU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активизам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179201"/>
            <a:ext cx="6407944" cy="2403396"/>
          </a:xfrm>
          <a:prstGeom prst="roundRect">
            <a:avLst>
              <a:gd name="adj" fmla="val 6087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793790" y="2148721"/>
            <a:ext cx="6407944" cy="121920"/>
          </a:xfrm>
          <a:prstGeom prst="roundRect">
            <a:avLst>
              <a:gd name="adj" fmla="val 78139"/>
            </a:avLst>
          </a:prstGeom>
          <a:solidFill>
            <a:srgbClr val="FFAD9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3657540" y="1839039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FFAD9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3861614" y="2009180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100" dirty="0"/>
          </a:p>
        </p:txBody>
      </p:sp>
      <p:sp>
        <p:nvSpPr>
          <p:cNvPr id="7" name="Text 5"/>
          <p:cNvSpPr/>
          <p:nvPr/>
        </p:nvSpPr>
        <p:spPr>
          <a:xfrm>
            <a:off x="1051084" y="27461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Арапската пролет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051084" y="3236595"/>
            <a:ext cx="589335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Млади активисти ги користеа социјалните мрежи за организирање востанија низ Блискиот Исток, заобиколувајќи државна цензура и овозможувајќи масовна мобилизација.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428548" y="2179201"/>
            <a:ext cx="6408063" cy="2403396"/>
          </a:xfrm>
          <a:prstGeom prst="roundRect">
            <a:avLst>
              <a:gd name="adj" fmla="val 6087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7428548" y="2148721"/>
            <a:ext cx="6408063" cy="121920"/>
          </a:xfrm>
          <a:prstGeom prst="roundRect">
            <a:avLst>
              <a:gd name="adj" fmla="val 78139"/>
            </a:avLst>
          </a:prstGeom>
          <a:solidFill>
            <a:srgbClr val="FFAD9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10292298" y="1839039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FFAD9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10496371" y="2009180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100" dirty="0"/>
          </a:p>
        </p:txBody>
      </p:sp>
      <p:sp>
        <p:nvSpPr>
          <p:cNvPr id="13" name="Text 11"/>
          <p:cNvSpPr/>
          <p:nvPr/>
        </p:nvSpPr>
        <p:spPr>
          <a:xfrm>
            <a:off x="7685842" y="27461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Black Lives Matter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685842" y="3236595"/>
            <a:ext cx="589347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Младите активисти го засилија движењето преку хаштагови и преноси во живо од протестите, насочувајќи го вниманието на светската јавност кон полициското насилство.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93790" y="5149572"/>
            <a:ext cx="6407944" cy="2403396"/>
          </a:xfrm>
          <a:prstGeom prst="roundRect">
            <a:avLst>
              <a:gd name="adj" fmla="val 6087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793790" y="5119092"/>
            <a:ext cx="6407944" cy="121920"/>
          </a:xfrm>
          <a:prstGeom prst="roundRect">
            <a:avLst>
              <a:gd name="adj" fmla="val 78139"/>
            </a:avLst>
          </a:prstGeom>
          <a:solidFill>
            <a:srgbClr val="FFAD9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3657540" y="4809411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FFAD9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3861614" y="4979551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100" dirty="0"/>
          </a:p>
        </p:txBody>
      </p:sp>
      <p:sp>
        <p:nvSpPr>
          <p:cNvPr id="19" name="Text 17"/>
          <p:cNvSpPr/>
          <p:nvPr/>
        </p:nvSpPr>
        <p:spPr>
          <a:xfrm>
            <a:off x="1051084" y="5716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Климатски промени</a:t>
            </a:r>
            <a:endParaRPr lang="en-US" sz="2200" dirty="0"/>
          </a:p>
        </p:txBody>
      </p:sp>
      <p:sp>
        <p:nvSpPr>
          <p:cNvPr id="20" name="Text 18"/>
          <p:cNvSpPr/>
          <p:nvPr/>
        </p:nvSpPr>
        <p:spPr>
          <a:xfrm>
            <a:off x="1051084" y="6206966"/>
            <a:ext cx="589335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Грета Тунберг и други млади користеа социјалните мрежи за организирање глобални климатски штрајкови и вршење притисок врз светските лидери за конкретни акции.</a:t>
            </a:r>
            <a:endParaRPr lang="en-US" sz="1750" dirty="0"/>
          </a:p>
        </p:txBody>
      </p:sp>
      <p:sp>
        <p:nvSpPr>
          <p:cNvPr id="21" name="Shape 19"/>
          <p:cNvSpPr/>
          <p:nvPr/>
        </p:nvSpPr>
        <p:spPr>
          <a:xfrm>
            <a:off x="7428548" y="5149572"/>
            <a:ext cx="6408063" cy="2403396"/>
          </a:xfrm>
          <a:prstGeom prst="roundRect">
            <a:avLst>
              <a:gd name="adj" fmla="val 6087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Shape 20"/>
          <p:cNvSpPr/>
          <p:nvPr/>
        </p:nvSpPr>
        <p:spPr>
          <a:xfrm>
            <a:off x="7428548" y="5119092"/>
            <a:ext cx="6408063" cy="121920"/>
          </a:xfrm>
          <a:prstGeom prst="roundRect">
            <a:avLst>
              <a:gd name="adj" fmla="val 78139"/>
            </a:avLst>
          </a:prstGeom>
          <a:solidFill>
            <a:srgbClr val="FFAD9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3" name="Shape 21"/>
          <p:cNvSpPr/>
          <p:nvPr/>
        </p:nvSpPr>
        <p:spPr>
          <a:xfrm>
            <a:off x="10292298" y="4809411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FFAD9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4" name="Text 22"/>
          <p:cNvSpPr/>
          <p:nvPr/>
        </p:nvSpPr>
        <p:spPr>
          <a:xfrm>
            <a:off x="10496371" y="4979551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4</a:t>
            </a:r>
            <a:endParaRPr lang="en-US" sz="2100" dirty="0"/>
          </a:p>
        </p:txBody>
      </p:sp>
      <p:sp>
        <p:nvSpPr>
          <p:cNvPr id="25" name="Text 23"/>
          <p:cNvSpPr/>
          <p:nvPr/>
        </p:nvSpPr>
        <p:spPr>
          <a:xfrm>
            <a:off x="7685842" y="5716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#MeToo </a:t>
            </a:r>
            <a:r>
              <a:rPr lang="mk-MK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движење</a:t>
            </a:r>
            <a:endParaRPr lang="en-US" sz="2200" dirty="0"/>
          </a:p>
        </p:txBody>
      </p:sp>
      <p:sp>
        <p:nvSpPr>
          <p:cNvPr id="26" name="Text 24"/>
          <p:cNvSpPr/>
          <p:nvPr/>
        </p:nvSpPr>
        <p:spPr>
          <a:xfrm>
            <a:off x="7685842" y="6206966"/>
            <a:ext cx="589347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Во голема мера предводено од млади активисти, ова движење брзо се прошири преку социјалните мрежи за да ја подигне свеста и да се спротивстави на сексуалното вознемирување и насилство на глобално ниво.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98413"/>
            <a:ext cx="836175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mk-MK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Заклучок: Аналогијата со алатката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1133951" y="4802505"/>
            <a:ext cx="590454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mk-MK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Социјалните мрежи се како </a:t>
            </a:r>
            <a:r>
              <a:rPr lang="en-US" sz="1750" dirty="0">
                <a:solidFill>
                  <a:srgbClr val="FFAD9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Hilti </a:t>
            </a:r>
            <a:r>
              <a:rPr lang="mk-MK" sz="1750" dirty="0">
                <a:solidFill>
                  <a:srgbClr val="FFAD9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шрафцигер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: </a:t>
            </a:r>
            <a:r>
              <a:rPr lang="ru-RU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моќна алатка што може да биде ефективна само ако корисникот знае како правилно да ја користи.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4802505"/>
            <a:ext cx="30480" cy="1088708"/>
          </a:xfrm>
          <a:prstGeom prst="rect">
            <a:avLst/>
          </a:prstGeom>
          <a:solidFill>
            <a:srgbClr val="FFAD9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793790" y="6146363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За поголемиот дел од младите кои немаат доволно „обука“ или искуство, социјалните мрежи често претставуваат пречка, наместо средство за политичка активност и вклученост.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599521" y="4774168"/>
            <a:ext cx="493573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Искористување на целиот потенцијал бара: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7599521" y="535531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mk-MK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Критичка медиумска писменост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599521" y="579751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mk-MK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А</a:t>
            </a:r>
            <a:r>
              <a:rPr lang="ru-RU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ктивна вклученост во различни перспективи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7599521" y="623970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mk-MK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Добро развиена политичка свесност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7599521" y="668190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mk-MK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Традиционални истражувачки вештини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7599521" y="712410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mk-MK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</a:t>
            </a:r>
            <a:r>
              <a:rPr lang="ru-RU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пособност за проверка на информации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793790" y="2699980"/>
            <a:ext cx="13042821" cy="2126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700"/>
              </a:lnSpc>
              <a:buNone/>
            </a:pPr>
            <a:r>
              <a:rPr lang="mk-MK" sz="11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Ви благодариме!</a:t>
            </a:r>
            <a:endParaRPr lang="en-US" sz="11100" dirty="0"/>
          </a:p>
        </p:txBody>
      </p:sp>
      <p:sp>
        <p:nvSpPr>
          <p:cNvPr id="5" name="Text 2"/>
          <p:cNvSpPr/>
          <p:nvPr/>
        </p:nvSpPr>
        <p:spPr>
          <a:xfrm>
            <a:off x="793790" y="516659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mk-MK" sz="175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Прашања?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26093"/>
            <a:ext cx="7556421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Младинскиот активизам отсекогаш бил силна движечка сила за општествени промени. Во современата ера, тој се развива заедно со дигиталната технологија, создавајќи нови можности, но и предизвици.Оваа презентација истражува како младите ги користат медиумите за општествени промени, какво влијание имаат социјалните мрежи врз политичката свесност и кои се клучните вештини потребни за успешно снаоѓање во денешниот информативен пејзаж.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33299"/>
            <a:ext cx="686442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mk-MK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Дефинирање на младинскиот активизам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795707"/>
            <a:ext cx="4196358" cy="2819519"/>
          </a:xfrm>
          <a:prstGeom prst="roundRect">
            <a:avLst>
              <a:gd name="adj" fmla="val 3379"/>
            </a:avLst>
          </a:prstGeom>
          <a:solidFill>
            <a:srgbClr val="FFFFFF"/>
          </a:solidFill>
          <a:ln w="30480">
            <a:solidFill>
              <a:srgbClr val="E5BEB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051084" y="30530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Активно учество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51084" y="3543419"/>
            <a:ext cx="368177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Младите активно промовираат општествени промени преку протести, застапнички кампањи, подигнување свест, граѓанска вклученост и волонтерство.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216962" y="2795707"/>
            <a:ext cx="4196358" cy="2819519"/>
          </a:xfrm>
          <a:prstGeom prst="roundRect">
            <a:avLst>
              <a:gd name="adj" fmla="val 3379"/>
            </a:avLst>
          </a:prstGeom>
          <a:solidFill>
            <a:srgbClr val="FFFFFF"/>
          </a:solidFill>
          <a:ln w="30480">
            <a:solidFill>
              <a:srgbClr val="E5BEB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5474256" y="3053001"/>
            <a:ext cx="341256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Повеќе од демонстрации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74256" y="3543419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Вклучува и посуптилни форми како образовни иницијативи и развивање вештини за граѓанска партиципација.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640133" y="2795707"/>
            <a:ext cx="4196358" cy="2819519"/>
          </a:xfrm>
          <a:prstGeom prst="roundRect">
            <a:avLst>
              <a:gd name="adj" fmla="val 3379"/>
            </a:avLst>
          </a:prstGeom>
          <a:solidFill>
            <a:srgbClr val="FFFFFF"/>
          </a:solidFill>
          <a:ln w="30480">
            <a:solidFill>
              <a:srgbClr val="E5BEB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9897427" y="30530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Развивачка дефиниција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97427" y="3543419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Со текот на времето се проширува за да опфати различни пристапи кон поттикнување на активното граѓанство.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93790" y="5870377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Како што истакнува научникот Рон Касимир, состојбата на младите директно влијае врз општествените аспирации и предизвици, нагласувајќи ја важноста на нивниот активизам.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2217" y="465296"/>
            <a:ext cx="5966222" cy="528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ru-RU" sz="3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Зошто младинскиот активизам е важен</a:t>
            </a:r>
            <a:endParaRPr lang="en-US" sz="3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17" y="1438037"/>
            <a:ext cx="6516648" cy="651664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29155" y="1400056"/>
            <a:ext cx="6516648" cy="541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mk-MK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</a:t>
            </a:r>
            <a:r>
              <a:rPr lang="ru-RU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ладите носат нови перспективи, енергија и посветеност во решавањето на општествените проблеми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7529155" y="2000488"/>
            <a:ext cx="6516648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mk-MK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</a:t>
            </a:r>
            <a:r>
              <a:rPr lang="ru-RU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ивното вклучување помага во обликувањето на идното лидерство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7529155" y="2330291"/>
            <a:ext cx="6516648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mk-MK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Го одржува демократското учество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7529155" y="2660094"/>
            <a:ext cx="6516648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mk-MK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Е </a:t>
            </a:r>
            <a:r>
              <a:rPr lang="ru-RU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од суштинско значење за справување со предизвиците на 21-от век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7529155" y="2989898"/>
            <a:ext cx="6516648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mk-MK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</a:t>
            </a:r>
            <a:r>
              <a:rPr lang="ru-RU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оздава позитивни промени за заедниците и пошироко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7521537" y="3844170"/>
            <a:ext cx="6516646" cy="9163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ru-RU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Дигиталната ера го трансформира младинскиот активизам со обезбедување нови алатки за ангажман,но исто така претставува предизвици како одржување на долгорочна посветеност, справување со дигиталниот јаз и спротивставување на владиниот надзор.</a:t>
            </a:r>
            <a:endParaRPr lang="en-US" sz="13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3874" y="929045"/>
            <a:ext cx="7649051" cy="1334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ru-RU" sz="4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Влијанието на социјалните мрежи врз политиката</a:t>
            </a:r>
            <a:endParaRPr lang="en-US" sz="40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874" y="2584252"/>
            <a:ext cx="1067872" cy="157210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15225" y="2630924"/>
            <a:ext cx="2752963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Cambridge Analytica</a:t>
            </a:r>
            <a:endParaRPr lang="en-US" sz="2100" dirty="0"/>
          </a:p>
        </p:txBody>
      </p:sp>
      <p:sp>
        <p:nvSpPr>
          <p:cNvPr id="6" name="Text 2"/>
          <p:cNvSpPr/>
          <p:nvPr/>
        </p:nvSpPr>
        <p:spPr>
          <a:xfrm>
            <a:off x="7515225" y="2964537"/>
            <a:ext cx="6367701" cy="683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Искористи податоци од Facebook за таргетирање на неопределени гласачи преку персонализирани кампањи за време на Брекзит и изборите на Трамп.</a:t>
            </a:r>
            <a:endParaRPr lang="en-US" sz="16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874" y="4156353"/>
            <a:ext cx="1067872" cy="157210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15225" y="4369832"/>
            <a:ext cx="3031212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mk-MK" sz="2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Манипулација со платформите</a:t>
            </a:r>
            <a:endParaRPr lang="en-US" sz="2100" dirty="0"/>
          </a:p>
        </p:txBody>
      </p:sp>
      <p:sp>
        <p:nvSpPr>
          <p:cNvPr id="9" name="Text 4"/>
          <p:cNvSpPr/>
          <p:nvPr/>
        </p:nvSpPr>
        <p:spPr>
          <a:xfrm>
            <a:off x="7515224" y="4703445"/>
            <a:ext cx="6367701" cy="683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Мобилизираше пасивни поединци за Брекзит и истовремено потисна потенцијални гласачи на Хилари Клинтон.</a:t>
            </a:r>
            <a:endParaRPr lang="en-US" sz="16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874" y="5728454"/>
            <a:ext cx="1067872" cy="157210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15225" y="5728454"/>
            <a:ext cx="2669619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mk-MK" sz="2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Скорешен пример</a:t>
            </a:r>
            <a:endParaRPr lang="en-US" sz="2100" dirty="0"/>
          </a:p>
        </p:txBody>
      </p:sp>
      <p:sp>
        <p:nvSpPr>
          <p:cNvPr id="12" name="Text 6"/>
          <p:cNvSpPr/>
          <p:nvPr/>
        </p:nvSpPr>
        <p:spPr>
          <a:xfrm>
            <a:off x="7515225" y="6061947"/>
            <a:ext cx="6367701" cy="683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Илон Маск сподели дезинформации на X (поранешен Twitter), вклучувајќи лажно видео за Камала Харис со 120–130 милиони прегледи.</a:t>
            </a:r>
            <a:endParaRPr lang="en-US" sz="16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02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1853" y="601385"/>
            <a:ext cx="7613094" cy="13670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ru-RU" sz="4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Навики на младите во медиумската потрошувачка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6251853" y="2296477"/>
            <a:ext cx="7613094" cy="1629251"/>
          </a:xfrm>
          <a:prstGeom prst="roundRect">
            <a:avLst>
              <a:gd name="adj" fmla="val 5638"/>
            </a:avLst>
          </a:prstGeom>
          <a:solidFill>
            <a:srgbClr val="FCF2B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0571" y="2637473"/>
            <a:ext cx="273368" cy="21871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962656" y="2569845"/>
            <a:ext cx="6683573" cy="1049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Според Европската комисија, над 40% од младите секојдневно се среќаваат со лажни вести, при што мал дел од нив ја проверуваат точноста на тие информации.</a:t>
            </a:r>
            <a:endParaRPr lang="en-US" sz="1700" dirty="0"/>
          </a:p>
        </p:txBody>
      </p:sp>
      <p:sp>
        <p:nvSpPr>
          <p:cNvPr id="7" name="Text 3"/>
          <p:cNvSpPr/>
          <p:nvPr/>
        </p:nvSpPr>
        <p:spPr>
          <a:xfrm>
            <a:off x="6251853" y="4390430"/>
            <a:ext cx="2734032" cy="341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mk-MK" sz="2150" b="1" dirty="0">
                <a:solidFill>
                  <a:srgbClr val="FFAD94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Клучни трендови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6251853" y="4950857"/>
            <a:ext cx="3539728" cy="699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mk-MK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</a:t>
            </a:r>
            <a:r>
              <a:rPr lang="ru-RU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ладите поминуваат значително време онлајн</a:t>
            </a:r>
            <a:endParaRPr lang="en-US" sz="1700" dirty="0"/>
          </a:p>
        </p:txBody>
      </p:sp>
      <p:sp>
        <p:nvSpPr>
          <p:cNvPr id="9" name="Text 5"/>
          <p:cNvSpPr/>
          <p:nvPr/>
        </p:nvSpPr>
        <p:spPr>
          <a:xfrm>
            <a:off x="6251853" y="5727144"/>
            <a:ext cx="3539728" cy="699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mk-MK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</a:t>
            </a:r>
            <a:r>
              <a:rPr lang="ru-RU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е потпираат на социјалните мрежи како главен извор на вести</a:t>
            </a:r>
            <a:endParaRPr lang="en-US" sz="1700" dirty="0"/>
          </a:p>
        </p:txBody>
      </p:sp>
      <p:sp>
        <p:nvSpPr>
          <p:cNvPr id="10" name="Text 6"/>
          <p:cNvSpPr/>
          <p:nvPr/>
        </p:nvSpPr>
        <p:spPr>
          <a:xfrm>
            <a:off x="6251853" y="6814517"/>
            <a:ext cx="3539728" cy="1049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mk-MK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</a:t>
            </a:r>
            <a:r>
              <a:rPr lang="ru-RU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реферираат приватни платформи за комуникација како Instagram и Messenger</a:t>
            </a:r>
            <a:endParaRPr lang="en-US" sz="1700" dirty="0"/>
          </a:p>
        </p:txBody>
      </p:sp>
      <p:sp>
        <p:nvSpPr>
          <p:cNvPr id="11" name="Text 7"/>
          <p:cNvSpPr/>
          <p:nvPr/>
        </p:nvSpPr>
        <p:spPr>
          <a:xfrm>
            <a:off x="10332839" y="4390430"/>
            <a:ext cx="2734032" cy="341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mk-MK" sz="2150" b="1" dirty="0">
                <a:solidFill>
                  <a:srgbClr val="FFAD94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Предизвици</a:t>
            </a:r>
            <a:endParaRPr lang="en-US" sz="2150" dirty="0"/>
          </a:p>
        </p:txBody>
      </p:sp>
      <p:sp>
        <p:nvSpPr>
          <p:cNvPr id="12" name="Text 8"/>
          <p:cNvSpPr/>
          <p:nvPr/>
        </p:nvSpPr>
        <p:spPr>
          <a:xfrm>
            <a:off x="10332839" y="4950857"/>
            <a:ext cx="3539728" cy="349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mk-MK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Недостаток на медиумска писменост</a:t>
            </a:r>
            <a:endParaRPr lang="en-US" sz="1700" dirty="0"/>
          </a:p>
        </p:txBody>
      </p:sp>
      <p:sp>
        <p:nvSpPr>
          <p:cNvPr id="13" name="Text 9"/>
          <p:cNvSpPr/>
          <p:nvPr/>
        </p:nvSpPr>
        <p:spPr>
          <a:xfrm>
            <a:off x="10332839" y="5377220"/>
            <a:ext cx="3539728" cy="349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mk-MK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Подложност на дезинформации</a:t>
            </a:r>
            <a:endParaRPr lang="en-US" sz="1700" dirty="0"/>
          </a:p>
        </p:txBody>
      </p:sp>
      <p:sp>
        <p:nvSpPr>
          <p:cNvPr id="14" name="Text 10"/>
          <p:cNvSpPr/>
          <p:nvPr/>
        </p:nvSpPr>
        <p:spPr>
          <a:xfrm>
            <a:off x="10332839" y="5803583"/>
            <a:ext cx="3539728" cy="349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mk-MK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Ранливост на манипулација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62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4824" y="572333"/>
            <a:ext cx="7687151" cy="13006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ru-RU" sz="3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Двојната природа на активизмот на социјалните мрежи</a:t>
            </a:r>
            <a:endParaRPr lang="en-US" sz="3200" dirty="0"/>
          </a:p>
        </p:txBody>
      </p:sp>
      <p:sp>
        <p:nvSpPr>
          <p:cNvPr id="4" name="Shape 1"/>
          <p:cNvSpPr/>
          <p:nvPr/>
        </p:nvSpPr>
        <p:spPr>
          <a:xfrm>
            <a:off x="6214824" y="2185154"/>
            <a:ext cx="22860" cy="5474137"/>
          </a:xfrm>
          <a:prstGeom prst="roundRect">
            <a:avLst>
              <a:gd name="adj" fmla="val 382399"/>
            </a:avLst>
          </a:prstGeom>
          <a:solidFill>
            <a:srgbClr val="E5BE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6237684" y="2185154"/>
            <a:ext cx="7687151" cy="1547217"/>
          </a:xfrm>
          <a:prstGeom prst="rect">
            <a:avLst/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6445806" y="2400895"/>
            <a:ext cx="2601635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mk-MK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Оптимистички поглед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6445806" y="2850833"/>
            <a:ext cx="7263289" cy="6657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Младинскиот активизам се разви за да вклучи ангажман на социјалните мрежи, волонтерска работа и нетрадиционални движења.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6237684" y="4148614"/>
            <a:ext cx="7687151" cy="1547217"/>
          </a:xfrm>
          <a:prstGeom prst="rect">
            <a:avLst/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6445806" y="4364355"/>
            <a:ext cx="2601635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mk-MK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Песимистички поглед</a:t>
            </a: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6445806" y="4814292"/>
            <a:ext cx="7263289" cy="6657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Критичарите тврдат дека денешните млади се повеќе егоцентрични и помалку граѓански ангажирани отколку претходните генерации.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6237684" y="6112073"/>
            <a:ext cx="7687151" cy="1547217"/>
          </a:xfrm>
          <a:prstGeom prst="rect">
            <a:avLst/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6445806" y="6327815"/>
            <a:ext cx="2601635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mk-MK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Реалност</a:t>
            </a:r>
            <a:endParaRPr lang="en-US" sz="2000" dirty="0"/>
          </a:p>
        </p:txBody>
      </p:sp>
      <p:sp>
        <p:nvSpPr>
          <p:cNvPr id="13" name="Text 10"/>
          <p:cNvSpPr/>
          <p:nvPr/>
        </p:nvSpPr>
        <p:spPr>
          <a:xfrm>
            <a:off x="6445806" y="6660594"/>
            <a:ext cx="7263289" cy="6657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Иако мал дел од младите ги користат социјалните мрежи за зголемување на политичката свесност, повеќето ги користат претежно за забава или остануваат пасивни корисници.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789944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ru-RU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Студија на случај: Арапската пролет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45625"/>
            <a:ext cx="760428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Започнувајќи во 2010 година, овој бран на протести и револуции го преобликува Блискиот Исток. Млади активисти користеа платформи како Facebook, Twitter и YouTube за да: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438406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mk-MK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Организираат демонстрации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880604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mk-MK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Подигнат јавна свест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322802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mk-MK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</a:t>
            </a:r>
            <a:r>
              <a:rPr lang="ru-RU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азменуваат информации во земји како Тунис и Египет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765000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mk-MK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Заобиколат државна цензура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5207198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mk-MK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Овозможат масовна мобилизација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5774174"/>
            <a:ext cx="760428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Обидите на владите да го блокираат пристапот до интернет - како ограничувањата на веб-страниците во Тунис и петдневниот прекин на интернетот во Египет - само ја зајакнаа решителноста на демонстрантите.</a:t>
            </a:r>
            <a:endParaRPr lang="en-US" sz="17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096" y="2196703"/>
            <a:ext cx="4885015" cy="48850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12" y="1874044"/>
            <a:ext cx="4996458" cy="448139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183630" y="464821"/>
            <a:ext cx="6298644" cy="612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ru-RU" sz="3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Проблемот со филтер меурот </a:t>
            </a:r>
          </a:p>
          <a:p>
            <a:pPr marL="0" indent="0" algn="l">
              <a:lnSpc>
                <a:spcPts val="4800"/>
              </a:lnSpc>
              <a:buNone/>
            </a:pPr>
            <a:r>
              <a:rPr lang="ru-RU" sz="3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(Filter Bubble)</a:t>
            </a:r>
            <a:endParaRPr lang="en-US" sz="3850" dirty="0"/>
          </a:p>
        </p:txBody>
      </p:sp>
      <p:sp>
        <p:nvSpPr>
          <p:cNvPr id="5" name="Text 1"/>
          <p:cNvSpPr/>
          <p:nvPr/>
        </p:nvSpPr>
        <p:spPr>
          <a:xfrm>
            <a:off x="6466046" y="1823918"/>
            <a:ext cx="7478554" cy="9404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ru-RU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Истражувањето на групата ADMe во Виена покажува дека повеќето млади користат социјални мрежи главно за забава, додека само мал дел се ангажираат со политичка содржина.</a:t>
            </a:r>
            <a:endParaRPr lang="en-US" sz="1500" dirty="0"/>
          </a:p>
        </p:txBody>
      </p:sp>
      <p:sp>
        <p:nvSpPr>
          <p:cNvPr id="6" name="Shape 2"/>
          <p:cNvSpPr/>
          <p:nvPr/>
        </p:nvSpPr>
        <p:spPr>
          <a:xfrm>
            <a:off x="6172200" y="1603534"/>
            <a:ext cx="22860" cy="1381244"/>
          </a:xfrm>
          <a:prstGeom prst="rect">
            <a:avLst/>
          </a:prstGeom>
          <a:solidFill>
            <a:srgbClr val="FFAD94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3205163"/>
            <a:ext cx="979646" cy="144232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315200" y="3205161"/>
            <a:ext cx="2449235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Замката на алгоритмите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7347704" y="3511271"/>
            <a:ext cx="6596896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ru-RU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Поголемиот дел од младите паѓаат жртва на алгоритмите што создаваат „филтер меури“, ограничувајќи ги на тесен, повторлив и често пристрасен опсег на информации.</a:t>
            </a:r>
            <a:endParaRPr lang="en-US" sz="15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200" y="4647486"/>
            <a:ext cx="979646" cy="144232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347704" y="4656804"/>
            <a:ext cx="2449235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Јаз во вештините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7347704" y="4962914"/>
            <a:ext cx="6596896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ru-RU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Само оние кои имаат развиени вештини за критичка анализа и пребарување на разновидни извори можат вистински да ги искористат социјалните мрежи за смислено учење.</a:t>
            </a:r>
            <a:endParaRPr lang="en-US" sz="15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6089809"/>
            <a:ext cx="979646" cy="1442323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347704" y="6088134"/>
            <a:ext cx="2449235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Последици</a:t>
            </a:r>
            <a:endParaRPr lang="en-US" sz="1900" dirty="0"/>
          </a:p>
        </p:txBody>
      </p:sp>
      <p:sp>
        <p:nvSpPr>
          <p:cNvPr id="15" name="Text 8"/>
          <p:cNvSpPr/>
          <p:nvPr/>
        </p:nvSpPr>
        <p:spPr>
          <a:xfrm>
            <a:off x="7347704" y="6414557"/>
            <a:ext cx="6596896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ru-RU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За останатите, овие платформи можат да доведат до интелектуална стагнација, зајакнување на поедноставени гледишта и обесхрабрување на подлабока политичка свесност.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895</Words>
  <Application>Microsoft Office PowerPoint</Application>
  <PresentationFormat>Custom</PresentationFormat>
  <Paragraphs>97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Merriweather Bold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Center for Intercultural Dialogue</cp:lastModifiedBy>
  <cp:revision>2</cp:revision>
  <dcterms:created xsi:type="dcterms:W3CDTF">2025-09-11T13:12:31Z</dcterms:created>
  <dcterms:modified xsi:type="dcterms:W3CDTF">2025-10-28T13:06:37Z</dcterms:modified>
</cp:coreProperties>
</file>