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Source Sans 3" panose="020B0604020202020204" charset="0"/>
      <p:regular r:id="rId14"/>
    </p:embeddedFont>
    <p:embeddedFont>
      <p:font typeface="Source Serif 4 Semi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07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1867733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1837849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09801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Критичко читање на медиумски пораки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6324124" y="5865019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Во свет каде медиумите се насекаде околу нас, од суштинско значење е да знаеме како критички да ги читаме и разбираме медиумските пораки.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962" y="510659"/>
            <a:ext cx="4369951" cy="546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mk-MK" sz="3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Заклучок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49962" y="1502331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ru-RU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Критичкото читање е вештина што ти овозможува свесно и самостојно да се движиш низ медиумскиот свет.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49962" y="2263735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ru-RU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 разбирање на намерите и перспективите зад пораките, ќе можеш подобро да: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9962" y="3025140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mk-MK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Донесуваш информирани одлуки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9962" y="3387209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mk-MK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Избегнуваш манипулации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49962" y="3749278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mk-MK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</a:t>
            </a:r>
            <a:r>
              <a:rPr lang="ru-RU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танеш поосвестен потрошувач на медиуми</a:t>
            </a:r>
            <a:endParaRPr lang="en-US" sz="14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396" y="1544122"/>
            <a:ext cx="6438662" cy="643866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36674" y="4545212"/>
            <a:ext cx="6665238" cy="703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ru-RU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Развиј ја својата критичка перспектива и преземи контрола врз сопственото </a:t>
            </a:r>
          </a:p>
          <a:p>
            <a:pPr marL="0" indent="0" algn="ctr">
              <a:lnSpc>
                <a:spcPts val="2300"/>
              </a:lnSpc>
              <a:buNone/>
            </a:pPr>
            <a:r>
              <a:rPr lang="ru-RU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медиумско искуство.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2710" y="2578656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50"/>
              </a:lnSpc>
              <a:buNone/>
            </a:pPr>
            <a:r>
              <a:rPr lang="mk-MK" sz="8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Ви благодариме!</a:t>
            </a:r>
            <a:endParaRPr lang="en-US" sz="8850" dirty="0"/>
          </a:p>
        </p:txBody>
      </p:sp>
      <p:sp>
        <p:nvSpPr>
          <p:cNvPr id="3" name="Text 1"/>
          <p:cNvSpPr/>
          <p:nvPr/>
        </p:nvSpPr>
        <p:spPr>
          <a:xfrm>
            <a:off x="5062180" y="4345662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mk-MK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Прашања?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837724" y="526792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3980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mk-MK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Цели на часот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422571"/>
            <a:ext cx="121920" cy="256722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294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Препознај пристрасност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29439" y="4114800"/>
            <a:ext cx="349722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Идентификувај ги вообичаените знаци на пристрастност, манипулација и недоверливи информации во медиумските пораки.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235773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3" y="3422571"/>
            <a:ext cx="121920" cy="25672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2748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Процени извори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627489" y="4114800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Препознај и процени ја доверливоста на различни медиумски извори преку анализа на нивната цел, јазик и кредибилитет.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9633823" y="3422571"/>
            <a:ext cx="4158853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823" y="3422571"/>
            <a:ext cx="121920" cy="256722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0255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Примени алатки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025539" y="4074998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Користи практични алатки – како веб-страници за проверка на факти и обратно пребарување слики за да ја провериш точноста на информациите пред споделување.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10771346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ru-RU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Што значи критичко читање на медиуми?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50100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Критичкото читање на медиумите подразбира: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7118" y="2290882"/>
            <a:ext cx="6294239" cy="974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mk-MK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</a:t>
            </a:r>
            <a:r>
              <a:rPr lang="ru-RU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дентификување на пристрасност во пораките кои ги </a:t>
            </a:r>
          </a:p>
          <a:p>
            <a:pPr algn="l">
              <a:lnSpc>
                <a:spcPts val="2700"/>
              </a:lnSpc>
              <a:buSzPct val="100000"/>
            </a:pPr>
            <a:r>
              <a:rPr lang="ru-RU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 одразуваат ставовите на нивните креатори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118" y="3076513"/>
            <a:ext cx="6294239" cy="760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mk-MK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</a:t>
            </a:r>
            <a:r>
              <a:rPr lang="ru-RU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оценување на доверливоста на изворите за да се знае на </a:t>
            </a:r>
          </a:p>
          <a:p>
            <a:pPr algn="l">
              <a:lnSpc>
                <a:spcPts val="2700"/>
              </a:lnSpc>
              <a:buSzPct val="100000"/>
            </a:pPr>
            <a:r>
              <a:rPr lang="ru-RU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 кои медиуми може да им се верува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49497" y="3836709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mk-MK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</a:t>
            </a:r>
            <a:r>
              <a:rPr lang="ru-RU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репознавање на намерата зад пораките — дали тие имаат цел да информираат, забавуваат, продаваат или убедуваат</a:t>
            </a:r>
            <a:endParaRPr lang="en-US" sz="17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48445"/>
            <a:ext cx="868239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Разбирање на пристрасноста и агендата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887623"/>
            <a:ext cx="12954952" cy="652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Сите медиумски пораки имаат сопствена перспектива. Разбирањето на нивната цел и пристрасност помага да се 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согледа целосната слика.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83437"/>
            <a:ext cx="4318278" cy="9575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77039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Спореди известување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Пронајди два написа од различни извори за иста тема.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3683437"/>
            <a:ext cx="4318278" cy="9575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95317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Анализирај го јазикот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95317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Внимавај на зборовите што се користат - на пример, „успешен“ наспроти „проблематичен“ може да открие пристрасност.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3683437"/>
            <a:ext cx="4318278" cy="957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3595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Продискутирај влијание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3595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Размисли како разликите во известувањето можат да го оформат мислењето на читателот.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08453"/>
            <a:ext cx="76635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mk-MK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Препознавање на доверливи извори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10758"/>
            <a:ext cx="415361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Барај авторитативни извори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</a:t>
            </a: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ознати и етаблирани медиумски куќи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</a:t>
            </a: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ислења од експерти во областа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</a:t>
            </a: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ржавни институции и официјални организации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</a:t>
            </a: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егионални проверувачи на факти (на пр. Faktograf, </a:t>
            </a:r>
          </a:p>
          <a:p>
            <a:pPr algn="l">
              <a:lnSpc>
                <a:spcPts val="3000"/>
              </a:lnSpc>
              <a:buSzPct val="100000"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Raskrikavanje)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2107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Провери предупредувачки знаци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Сензационалистички наслови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Недостаток на информации за авторот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Претерано емоционален јазик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</a:t>
            </a: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ема јасен датум на објавување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37724" y="6129635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Активност:Спореди веродостоен новински напис со содржина од непознат веб-сајт или објава на социјални медиуми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63454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Препознавање на кликбејт и манипулативен јазик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324124" y="2730460"/>
            <a:ext cx="7468553" cy="1944767"/>
          </a:xfrm>
          <a:prstGeom prst="roundRect">
            <a:avLst>
              <a:gd name="adj" fmla="val 517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93919" y="30002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Примери: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93919" y="3495794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“Н</a:t>
            </a: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ема да верувате што изјави овој политичар!“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93919" y="4022408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“О</a:t>
            </a: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вој едноставен трик ќе ви го промени животот!“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4914543"/>
            <a:ext cx="7468553" cy="2351603"/>
          </a:xfrm>
          <a:prstGeom prst="roundRect">
            <a:avLst>
              <a:gd name="adj" fmla="val 42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593919" y="51843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Предупредувачки знаци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93919" y="567987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</a:t>
            </a: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ретеран и сензационалистички јазик („шокантно“, </a:t>
            </a:r>
          </a:p>
          <a:p>
            <a:pPr algn="l">
              <a:lnSpc>
                <a:spcPts val="3000"/>
              </a:lnSpc>
              <a:buSzPct val="100000"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     „неверојатно“)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593918" y="6445211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</a:t>
            </a: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моционални предизвикувачи (бес, шок, страв)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593919" y="6828235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mk-MK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Нејасни или двосмислени наслови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2327"/>
            <a:ext cx="95164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ru-RU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Практични алатки за критичка анализа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84659" y="29020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Кој </a:t>
            </a:r>
            <a:r>
              <a:rPr lang="mk-MK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ја создал пораката?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108465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Разбирањето на креаторот открива мотиви и можни пристрасности.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82709" y="2902029"/>
            <a:ext cx="28329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Која </a:t>
            </a:r>
            <a:r>
              <a:rPr lang="mk-MK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е целта?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548270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Дали пораката има за цел да информира, продаде, убеди или забавува?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655094"/>
            <a:ext cx="4158853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80758" y="2902029"/>
            <a:ext cx="391191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Кои </a:t>
            </a:r>
            <a:r>
              <a:rPr lang="mk-MK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техники се користени?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9880759" y="3397568"/>
            <a:ext cx="366498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Размисли за јазикот, визуелните елементи и тонот што влијаат врз тебе.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84659" y="52487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Кој </a:t>
            </a:r>
            <a:r>
              <a:rPr lang="mk-MK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има корист?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84659" y="5744289"/>
            <a:ext cx="58639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Кој добива ако ти поверуваш или ја споделиш пораката?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34858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681793" y="5248751"/>
            <a:ext cx="39022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Која </a:t>
            </a:r>
            <a:r>
              <a:rPr lang="mk-MK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перспектива недостасува?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 15"/>
          <p:cNvSpPr/>
          <p:nvPr/>
        </p:nvSpPr>
        <p:spPr>
          <a:xfrm>
            <a:off x="7681793" y="5744289"/>
            <a:ext cx="58639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Кои гледишта не се вклучени и како тоа ја менува пораката?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948" y="420291"/>
            <a:ext cx="7857649" cy="449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ru-RU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Примена: Анализа на реален пример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34948" y="1236583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ru-RU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Избери објава на социјалните медиуми или новински напис за актуелна тема и одговори на </a:t>
            </a:r>
          </a:p>
          <a:p>
            <a:pPr marL="0" indent="0" algn="l">
              <a:lnSpc>
                <a:spcPts val="1900"/>
              </a:lnSpc>
              <a:buNone/>
            </a:pPr>
            <a:r>
              <a:rPr lang="ru-RU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следниве прашања: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34948" y="1740932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mk-MK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</a:t>
            </a:r>
            <a:r>
              <a:rPr lang="ru-RU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ој ја создал содржината и која може да биде неговата намера?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27328" y="2000727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mk-MK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</a:t>
            </a:r>
            <a:r>
              <a:rPr lang="ru-RU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ој јазик и визуелни елементи се користени за да се обликува пораката?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27328" y="2245281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mk-MK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</a:t>
            </a:r>
            <a:r>
              <a:rPr lang="ru-RU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ои перспективи се вклучени, а кои се изоставени?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7509272" y="1270992"/>
            <a:ext cx="6593800" cy="893802"/>
          </a:xfrm>
          <a:prstGeom prst="roundRect">
            <a:avLst>
              <a:gd name="adj" fmla="val 7183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29" y="1495782"/>
            <a:ext cx="190976" cy="15275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005762" y="1403984"/>
            <a:ext cx="5944553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ru-RU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Пример: </a:t>
            </a:r>
            <a:r>
              <a:rPr lang="ru-RU" sz="12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Погледни објава од инфлуенсер што промовира производ. Дали инфлуенсерот отворено наведува дека се работи за спонзорство? Кој јазик или слики го прават производот да изгледа привлечен?</a:t>
            </a:r>
            <a:endParaRPr lang="en-US" sz="12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272" y="2336721"/>
            <a:ext cx="6593800" cy="6593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951" y="587693"/>
            <a:ext cx="8730258" cy="6286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ru-RU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Контролна листа за критичко читање на медиуми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47951" y="1643777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37486" y="1695629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442442" y="1717238"/>
            <a:ext cx="3466267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Провери го изворот и авторот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42442" y="2159794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Дали станува збор за доверлив извор?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47951" y="2929176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837486" y="2981027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1442442" y="3002637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mk-MK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Идентификувај ја целта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442442" y="3445193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Дали пораката има за цел да информира, забавува, продава или убедува?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747951" y="4214574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837486" y="4266426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1442442" y="4288036"/>
            <a:ext cx="3482340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mk-MK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Внимавај на емоционални предизвикувачи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42442" y="4730591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Дали текстот се обидува да те направи лут, шокиран или возбуден?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47951" y="5499973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837486" y="5551825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2350" dirty="0"/>
          </a:p>
        </p:txBody>
      </p:sp>
      <p:sp>
        <p:nvSpPr>
          <p:cNvPr id="17" name="Text 15"/>
          <p:cNvSpPr/>
          <p:nvPr/>
        </p:nvSpPr>
        <p:spPr>
          <a:xfrm>
            <a:off x="1442442" y="5573435"/>
            <a:ext cx="3617119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mk-MK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Побарај перспективи што недостасуваат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442442" y="6015990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Дали постои страна на приказната што не е претставена?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47951" y="6785372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837486" y="6837224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2350" dirty="0"/>
          </a:p>
        </p:txBody>
      </p:sp>
      <p:sp>
        <p:nvSpPr>
          <p:cNvPr id="21" name="Text 19"/>
          <p:cNvSpPr/>
          <p:nvPr/>
        </p:nvSpPr>
        <p:spPr>
          <a:xfrm>
            <a:off x="1442442" y="6858833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mk-MK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Провери ја информацијата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1442442" y="7301389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ru-RU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Користи веб-страници за проверка на факти или побарај дополнителни написи за потврда.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713</Words>
  <Application>Microsoft Office PowerPoint</Application>
  <PresentationFormat>Custom</PresentationFormat>
  <Paragraphs>103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Source Serif 4 Semi Bold</vt:lpstr>
      <vt:lpstr>Arial</vt:lpstr>
      <vt:lpstr>Source Sans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Center for Intercultural Dialogue</cp:lastModifiedBy>
  <cp:revision>2</cp:revision>
  <dcterms:created xsi:type="dcterms:W3CDTF">2025-09-11T14:11:09Z</dcterms:created>
  <dcterms:modified xsi:type="dcterms:W3CDTF">2025-10-30T13:18:24Z</dcterms:modified>
</cp:coreProperties>
</file>